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6" r:id="rId3"/>
    <p:sldId id="259" r:id="rId4"/>
    <p:sldId id="257" r:id="rId5"/>
    <p:sldId id="258" r:id="rId6"/>
    <p:sldId id="260" r:id="rId7"/>
    <p:sldId id="261" r:id="rId8"/>
    <p:sldId id="263" r:id="rId9"/>
    <p:sldId id="267" r:id="rId10"/>
    <p:sldId id="275" r:id="rId11"/>
    <p:sldId id="271" r:id="rId12"/>
    <p:sldId id="272" r:id="rId13"/>
    <p:sldId id="277" r:id="rId14"/>
    <p:sldId id="268" r:id="rId15"/>
    <p:sldId id="269" r:id="rId16"/>
    <p:sldId id="270" r:id="rId17"/>
    <p:sldId id="273" r:id="rId18"/>
    <p:sldId id="274" r:id="rId19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630399-14F3-4496-BC43-ACE3FED4D24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18DF7D1C-093F-4FBC-BF67-4E9BBD22A146}">
      <dgm:prSet/>
      <dgm:spPr/>
      <dgm:t>
        <a:bodyPr/>
        <a:lstStyle/>
        <a:p>
          <a:r>
            <a:rPr lang="da-DK" dirty="0"/>
            <a:t>Teori kan ikke stå alene uden </a:t>
          </a:r>
          <a:r>
            <a:rPr lang="da-DK" i="1" dirty="0"/>
            <a:t>empiri. </a:t>
          </a:r>
          <a:endParaRPr lang="en-US" dirty="0"/>
        </a:p>
      </dgm:t>
    </dgm:pt>
    <dgm:pt modelId="{58E62246-9F09-460A-BF46-A85C8B9E7BD0}" type="parTrans" cxnId="{B6918E14-19EB-44FF-A353-75D52680DE81}">
      <dgm:prSet/>
      <dgm:spPr/>
      <dgm:t>
        <a:bodyPr/>
        <a:lstStyle/>
        <a:p>
          <a:endParaRPr lang="en-US"/>
        </a:p>
      </dgm:t>
    </dgm:pt>
    <dgm:pt modelId="{A9025E32-2F05-42D9-8378-E3CAB6CB703E}" type="sibTrans" cxnId="{B6918E14-19EB-44FF-A353-75D52680DE81}">
      <dgm:prSet/>
      <dgm:spPr/>
      <dgm:t>
        <a:bodyPr/>
        <a:lstStyle/>
        <a:p>
          <a:endParaRPr lang="en-US"/>
        </a:p>
      </dgm:t>
    </dgm:pt>
    <dgm:pt modelId="{4ED82EF8-C9D2-48CD-875E-935BD3266BE6}">
      <dgm:prSet/>
      <dgm:spPr/>
      <dgm:t>
        <a:bodyPr/>
        <a:lstStyle/>
        <a:p>
          <a:r>
            <a:rPr lang="da-DK" dirty="0"/>
            <a:t>Empiri betyder erfaring. Vi bliver nødt til at ”komme ud i verden”, for at kunne forstå den og kunne bruge teorien.  </a:t>
          </a:r>
          <a:endParaRPr lang="en-US" dirty="0"/>
        </a:p>
      </dgm:t>
    </dgm:pt>
    <dgm:pt modelId="{F6E82495-6ACD-41D0-A9D2-C53DF56276DA}" type="parTrans" cxnId="{AB9366EA-6CD9-4975-AD3C-D928F4F3800D}">
      <dgm:prSet/>
      <dgm:spPr/>
      <dgm:t>
        <a:bodyPr/>
        <a:lstStyle/>
        <a:p>
          <a:endParaRPr lang="en-US"/>
        </a:p>
      </dgm:t>
    </dgm:pt>
    <dgm:pt modelId="{3153497F-A488-4066-A363-0C9E82FB159F}" type="sibTrans" cxnId="{AB9366EA-6CD9-4975-AD3C-D928F4F3800D}">
      <dgm:prSet/>
      <dgm:spPr/>
      <dgm:t>
        <a:bodyPr/>
        <a:lstStyle/>
        <a:p>
          <a:endParaRPr lang="en-US"/>
        </a:p>
      </dgm:t>
    </dgm:pt>
    <dgm:pt modelId="{931E3716-8845-460B-BCE2-5F4DF632F6A4}">
      <dgm:prSet/>
      <dgm:spPr/>
      <dgm:t>
        <a:bodyPr/>
        <a:lstStyle/>
        <a:p>
          <a:r>
            <a:rPr lang="da-DK"/>
            <a:t>Samfundsfag har to hovedmåder at indsamle empiri på:</a:t>
          </a:r>
          <a:endParaRPr lang="en-US"/>
        </a:p>
      </dgm:t>
    </dgm:pt>
    <dgm:pt modelId="{E95E0063-B8F4-4F7B-BAFD-C9A89F7BC157}" type="parTrans" cxnId="{CB3B565C-A18C-47F0-A172-005834496921}">
      <dgm:prSet/>
      <dgm:spPr/>
      <dgm:t>
        <a:bodyPr/>
        <a:lstStyle/>
        <a:p>
          <a:endParaRPr lang="en-US"/>
        </a:p>
      </dgm:t>
    </dgm:pt>
    <dgm:pt modelId="{A1D5063B-DB10-4428-A2C6-2FA4B6A6A81C}" type="sibTrans" cxnId="{CB3B565C-A18C-47F0-A172-005834496921}">
      <dgm:prSet/>
      <dgm:spPr/>
      <dgm:t>
        <a:bodyPr/>
        <a:lstStyle/>
        <a:p>
          <a:endParaRPr lang="en-US"/>
        </a:p>
      </dgm:t>
    </dgm:pt>
    <dgm:pt modelId="{3E13499C-E145-477A-AC77-6A15923C0474}">
      <dgm:prSet/>
      <dgm:spPr/>
      <dgm:t>
        <a:bodyPr/>
        <a:lstStyle/>
        <a:p>
          <a:r>
            <a:rPr lang="da-DK" b="1" dirty="0"/>
            <a:t>Kvalitativ</a:t>
          </a:r>
          <a:r>
            <a:rPr lang="da-DK" dirty="0"/>
            <a:t> og </a:t>
          </a:r>
          <a:r>
            <a:rPr lang="da-DK" b="1" dirty="0"/>
            <a:t>kvantitativ</a:t>
          </a:r>
          <a:r>
            <a:rPr lang="da-DK" dirty="0"/>
            <a:t>. </a:t>
          </a:r>
          <a:endParaRPr lang="en-US" dirty="0"/>
        </a:p>
      </dgm:t>
    </dgm:pt>
    <dgm:pt modelId="{66DC8C77-9B09-4B60-B2A8-BF00D4C72113}" type="parTrans" cxnId="{EFBF2B6E-EB11-4488-ABE2-BA5B5EE5FE18}">
      <dgm:prSet/>
      <dgm:spPr/>
      <dgm:t>
        <a:bodyPr/>
        <a:lstStyle/>
        <a:p>
          <a:endParaRPr lang="en-US"/>
        </a:p>
      </dgm:t>
    </dgm:pt>
    <dgm:pt modelId="{0AD5A673-1DF0-4C61-B580-F16FE6EB1C6F}" type="sibTrans" cxnId="{EFBF2B6E-EB11-4488-ABE2-BA5B5EE5FE18}">
      <dgm:prSet/>
      <dgm:spPr/>
      <dgm:t>
        <a:bodyPr/>
        <a:lstStyle/>
        <a:p>
          <a:endParaRPr lang="en-US"/>
        </a:p>
      </dgm:t>
    </dgm:pt>
    <dgm:pt modelId="{D1AAB3FB-2DC9-4E9A-A373-AA4EA7495228}" type="pres">
      <dgm:prSet presAssocID="{0D630399-14F3-4496-BC43-ACE3FED4D249}" presName="linear" presStyleCnt="0">
        <dgm:presLayoutVars>
          <dgm:animLvl val="lvl"/>
          <dgm:resizeHandles val="exact"/>
        </dgm:presLayoutVars>
      </dgm:prSet>
      <dgm:spPr/>
    </dgm:pt>
    <dgm:pt modelId="{DD872136-86AE-4264-84A2-090A5CB24D0C}" type="pres">
      <dgm:prSet presAssocID="{18DF7D1C-093F-4FBC-BF67-4E9BBD22A14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E71036F-76F9-4ABC-9DE0-391241C17944}" type="pres">
      <dgm:prSet presAssocID="{A9025E32-2F05-42D9-8378-E3CAB6CB703E}" presName="spacer" presStyleCnt="0"/>
      <dgm:spPr/>
    </dgm:pt>
    <dgm:pt modelId="{5D98778B-E83C-4559-9DE4-E84185F86E80}" type="pres">
      <dgm:prSet presAssocID="{4ED82EF8-C9D2-48CD-875E-935BD3266BE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050C57-7976-48F2-B5A9-4FE2B37CDCDD}" type="pres">
      <dgm:prSet presAssocID="{3153497F-A488-4066-A363-0C9E82FB159F}" presName="spacer" presStyleCnt="0"/>
      <dgm:spPr/>
    </dgm:pt>
    <dgm:pt modelId="{13D7206F-1EA1-4DEC-8935-F6E8B6AAE81B}" type="pres">
      <dgm:prSet presAssocID="{931E3716-8845-460B-BCE2-5F4DF632F6A4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AC401A0-F0FB-49A6-9FE2-D9406589E347}" type="pres">
      <dgm:prSet presAssocID="{A1D5063B-DB10-4428-A2C6-2FA4B6A6A81C}" presName="spacer" presStyleCnt="0"/>
      <dgm:spPr/>
    </dgm:pt>
    <dgm:pt modelId="{FECF20E6-D90B-4DD9-A975-9625900ED94D}" type="pres">
      <dgm:prSet presAssocID="{3E13499C-E145-477A-AC77-6A15923C047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E3AB506-C24A-4B2B-A1BC-4DFFF0ECB2BD}" type="presOf" srcId="{0D630399-14F3-4496-BC43-ACE3FED4D249}" destId="{D1AAB3FB-2DC9-4E9A-A373-AA4EA7495228}" srcOrd="0" destOrd="0" presId="urn:microsoft.com/office/officeart/2005/8/layout/vList2"/>
    <dgm:cxn modelId="{B6918E14-19EB-44FF-A353-75D52680DE81}" srcId="{0D630399-14F3-4496-BC43-ACE3FED4D249}" destId="{18DF7D1C-093F-4FBC-BF67-4E9BBD22A146}" srcOrd="0" destOrd="0" parTransId="{58E62246-9F09-460A-BF46-A85C8B9E7BD0}" sibTransId="{A9025E32-2F05-42D9-8378-E3CAB6CB703E}"/>
    <dgm:cxn modelId="{BB23AD19-BEB6-4972-B8A2-B1A69F9C177B}" type="presOf" srcId="{3E13499C-E145-477A-AC77-6A15923C0474}" destId="{FECF20E6-D90B-4DD9-A975-9625900ED94D}" srcOrd="0" destOrd="0" presId="urn:microsoft.com/office/officeart/2005/8/layout/vList2"/>
    <dgm:cxn modelId="{A9673A2D-86AC-42C2-B83B-2F6B22A11719}" type="presOf" srcId="{931E3716-8845-460B-BCE2-5F4DF632F6A4}" destId="{13D7206F-1EA1-4DEC-8935-F6E8B6AAE81B}" srcOrd="0" destOrd="0" presId="urn:microsoft.com/office/officeart/2005/8/layout/vList2"/>
    <dgm:cxn modelId="{CB3B565C-A18C-47F0-A172-005834496921}" srcId="{0D630399-14F3-4496-BC43-ACE3FED4D249}" destId="{931E3716-8845-460B-BCE2-5F4DF632F6A4}" srcOrd="2" destOrd="0" parTransId="{E95E0063-B8F4-4F7B-BAFD-C9A89F7BC157}" sibTransId="{A1D5063B-DB10-4428-A2C6-2FA4B6A6A81C}"/>
    <dgm:cxn modelId="{24EDA644-D29B-4732-80BA-851138FD0941}" type="presOf" srcId="{18DF7D1C-093F-4FBC-BF67-4E9BBD22A146}" destId="{DD872136-86AE-4264-84A2-090A5CB24D0C}" srcOrd="0" destOrd="0" presId="urn:microsoft.com/office/officeart/2005/8/layout/vList2"/>
    <dgm:cxn modelId="{EFBF2B6E-EB11-4488-ABE2-BA5B5EE5FE18}" srcId="{0D630399-14F3-4496-BC43-ACE3FED4D249}" destId="{3E13499C-E145-477A-AC77-6A15923C0474}" srcOrd="3" destOrd="0" parTransId="{66DC8C77-9B09-4B60-B2A8-BF00D4C72113}" sibTransId="{0AD5A673-1DF0-4C61-B580-F16FE6EB1C6F}"/>
    <dgm:cxn modelId="{F5C730AE-6070-4E36-8C5A-50854A9F0E1B}" type="presOf" srcId="{4ED82EF8-C9D2-48CD-875E-935BD3266BE6}" destId="{5D98778B-E83C-4559-9DE4-E84185F86E80}" srcOrd="0" destOrd="0" presId="urn:microsoft.com/office/officeart/2005/8/layout/vList2"/>
    <dgm:cxn modelId="{AB9366EA-6CD9-4975-AD3C-D928F4F3800D}" srcId="{0D630399-14F3-4496-BC43-ACE3FED4D249}" destId="{4ED82EF8-C9D2-48CD-875E-935BD3266BE6}" srcOrd="1" destOrd="0" parTransId="{F6E82495-6ACD-41D0-A9D2-C53DF56276DA}" sibTransId="{3153497F-A488-4066-A363-0C9E82FB159F}"/>
    <dgm:cxn modelId="{87280B2C-733C-43EC-8A91-E0F003F9A433}" type="presParOf" srcId="{D1AAB3FB-2DC9-4E9A-A373-AA4EA7495228}" destId="{DD872136-86AE-4264-84A2-090A5CB24D0C}" srcOrd="0" destOrd="0" presId="urn:microsoft.com/office/officeart/2005/8/layout/vList2"/>
    <dgm:cxn modelId="{D49886D0-DA75-4BFC-86F9-58B7C3962F17}" type="presParOf" srcId="{D1AAB3FB-2DC9-4E9A-A373-AA4EA7495228}" destId="{9E71036F-76F9-4ABC-9DE0-391241C17944}" srcOrd="1" destOrd="0" presId="urn:microsoft.com/office/officeart/2005/8/layout/vList2"/>
    <dgm:cxn modelId="{DEDC7CC9-C964-482A-A8AC-D101A2B3F294}" type="presParOf" srcId="{D1AAB3FB-2DC9-4E9A-A373-AA4EA7495228}" destId="{5D98778B-E83C-4559-9DE4-E84185F86E80}" srcOrd="2" destOrd="0" presId="urn:microsoft.com/office/officeart/2005/8/layout/vList2"/>
    <dgm:cxn modelId="{0B0A5813-1099-4DE2-BB52-3904370E1475}" type="presParOf" srcId="{D1AAB3FB-2DC9-4E9A-A373-AA4EA7495228}" destId="{CC050C57-7976-48F2-B5A9-4FE2B37CDCDD}" srcOrd="3" destOrd="0" presId="urn:microsoft.com/office/officeart/2005/8/layout/vList2"/>
    <dgm:cxn modelId="{2E8BDD96-4D8D-43C4-B6BD-46D4C76C9637}" type="presParOf" srcId="{D1AAB3FB-2DC9-4E9A-A373-AA4EA7495228}" destId="{13D7206F-1EA1-4DEC-8935-F6E8B6AAE81B}" srcOrd="4" destOrd="0" presId="urn:microsoft.com/office/officeart/2005/8/layout/vList2"/>
    <dgm:cxn modelId="{38E169DF-F65E-42D6-A33B-C95737A56E0E}" type="presParOf" srcId="{D1AAB3FB-2DC9-4E9A-A373-AA4EA7495228}" destId="{8AC401A0-F0FB-49A6-9FE2-D9406589E347}" srcOrd="5" destOrd="0" presId="urn:microsoft.com/office/officeart/2005/8/layout/vList2"/>
    <dgm:cxn modelId="{1EDEA2A2-2CA5-446F-9C10-817E8794A3BE}" type="presParOf" srcId="{D1AAB3FB-2DC9-4E9A-A373-AA4EA7495228}" destId="{FECF20E6-D90B-4DD9-A975-9625900ED94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B5413A0-2BFE-42BC-9E03-6C5CF803FE12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3E5763AE-CA85-4D86-A750-19AD9926461E}">
      <dgm:prSet/>
      <dgm:spPr/>
      <dgm:t>
        <a:bodyPr/>
        <a:lstStyle/>
        <a:p>
          <a:r>
            <a:rPr lang="da-DK"/>
            <a:t>Empiri kan bestå af statistiske data eller spørgeskemaundersøgelser - det kaldes </a:t>
          </a:r>
          <a:r>
            <a:rPr lang="da-DK" b="1"/>
            <a:t>kvantitativ metode.</a:t>
          </a:r>
          <a:endParaRPr lang="en-US"/>
        </a:p>
      </dgm:t>
    </dgm:pt>
    <dgm:pt modelId="{62F78A33-7657-4247-AC1F-5F7B55B6A834}" type="parTrans" cxnId="{9664569B-F6B7-4679-A091-8D37F2B7CEF7}">
      <dgm:prSet/>
      <dgm:spPr/>
      <dgm:t>
        <a:bodyPr/>
        <a:lstStyle/>
        <a:p>
          <a:endParaRPr lang="en-US"/>
        </a:p>
      </dgm:t>
    </dgm:pt>
    <dgm:pt modelId="{C97D2932-1B0D-4535-B947-EEC755368645}" type="sibTrans" cxnId="{9664569B-F6B7-4679-A091-8D37F2B7CEF7}">
      <dgm:prSet/>
      <dgm:spPr/>
      <dgm:t>
        <a:bodyPr/>
        <a:lstStyle/>
        <a:p>
          <a:endParaRPr lang="en-US"/>
        </a:p>
      </dgm:t>
    </dgm:pt>
    <dgm:pt modelId="{5647178E-D1C6-4B0E-95E3-E2FE046B8106}">
      <dgm:prSet/>
      <dgm:spPr/>
      <dgm:t>
        <a:bodyPr/>
        <a:lstStyle/>
        <a:p>
          <a:r>
            <a:rPr lang="da-DK"/>
            <a:t>Kvantitativ metode bruger værktøjer fra matematikken – f.eks boxplots, regression, statistisk usikkerhed m.m. til at behandle og skabe overblik over tallene.</a:t>
          </a:r>
          <a:endParaRPr lang="en-US"/>
        </a:p>
      </dgm:t>
    </dgm:pt>
    <dgm:pt modelId="{613D1531-67DB-47E6-A786-05AF1AF8FC17}" type="parTrans" cxnId="{51160603-29E2-4BAD-B4B3-A910410996F3}">
      <dgm:prSet/>
      <dgm:spPr/>
      <dgm:t>
        <a:bodyPr/>
        <a:lstStyle/>
        <a:p>
          <a:endParaRPr lang="en-US"/>
        </a:p>
      </dgm:t>
    </dgm:pt>
    <dgm:pt modelId="{383FFEE2-6810-4F24-8916-B17314A3BABA}" type="sibTrans" cxnId="{51160603-29E2-4BAD-B4B3-A910410996F3}">
      <dgm:prSet/>
      <dgm:spPr/>
      <dgm:t>
        <a:bodyPr/>
        <a:lstStyle/>
        <a:p>
          <a:endParaRPr lang="en-US"/>
        </a:p>
      </dgm:t>
    </dgm:pt>
    <dgm:pt modelId="{B10078B0-E088-4570-A5CF-0E9170B05A5A}">
      <dgm:prSet/>
      <dgm:spPr/>
      <dgm:t>
        <a:bodyPr/>
        <a:lstStyle/>
        <a:p>
          <a:r>
            <a:rPr lang="da-DK"/>
            <a:t>Empirien kan også være baseret på interview eller observationer – det kaldes </a:t>
          </a:r>
          <a:r>
            <a:rPr lang="da-DK" b="1"/>
            <a:t>kvalitativ metode.</a:t>
          </a:r>
          <a:endParaRPr lang="en-US"/>
        </a:p>
      </dgm:t>
    </dgm:pt>
    <dgm:pt modelId="{04C54141-6D47-4C4A-97F0-184BC87075BD}" type="parTrans" cxnId="{C477BE18-C34D-4828-AD39-2057C02ECFC9}">
      <dgm:prSet/>
      <dgm:spPr/>
      <dgm:t>
        <a:bodyPr/>
        <a:lstStyle/>
        <a:p>
          <a:endParaRPr lang="en-US"/>
        </a:p>
      </dgm:t>
    </dgm:pt>
    <dgm:pt modelId="{DFBFE35E-9A3B-4425-8AF7-384AB494BB21}" type="sibTrans" cxnId="{C477BE18-C34D-4828-AD39-2057C02ECFC9}">
      <dgm:prSet/>
      <dgm:spPr/>
      <dgm:t>
        <a:bodyPr/>
        <a:lstStyle/>
        <a:p>
          <a:endParaRPr lang="en-US"/>
        </a:p>
      </dgm:t>
    </dgm:pt>
    <dgm:pt modelId="{9E2441B8-C9EB-4FA4-988C-7514D6EBB82B}">
      <dgm:prSet/>
      <dgm:spPr/>
      <dgm:t>
        <a:bodyPr/>
        <a:lstStyle/>
        <a:p>
          <a:r>
            <a:rPr lang="da-DK"/>
            <a:t>Kvalitativ metode bruger værktøjer fra dansk og historie. Der fortolkes f.eks på interviewpersoners udsagn for at forstå deres mening.  </a:t>
          </a:r>
          <a:r>
            <a:rPr lang="da-DK" b="1"/>
            <a:t>  </a:t>
          </a:r>
          <a:r>
            <a:rPr lang="da-DK"/>
            <a:t> </a:t>
          </a:r>
          <a:endParaRPr lang="en-US"/>
        </a:p>
      </dgm:t>
    </dgm:pt>
    <dgm:pt modelId="{A1879F69-604B-4C74-90E9-A3C0CA9416E3}" type="parTrans" cxnId="{3581DD98-F778-410C-BD92-223B1CC268E7}">
      <dgm:prSet/>
      <dgm:spPr/>
      <dgm:t>
        <a:bodyPr/>
        <a:lstStyle/>
        <a:p>
          <a:endParaRPr lang="en-US"/>
        </a:p>
      </dgm:t>
    </dgm:pt>
    <dgm:pt modelId="{3F028DBA-6050-4EA1-BCA8-8D638F185F63}" type="sibTrans" cxnId="{3581DD98-F778-410C-BD92-223B1CC268E7}">
      <dgm:prSet/>
      <dgm:spPr/>
      <dgm:t>
        <a:bodyPr/>
        <a:lstStyle/>
        <a:p>
          <a:endParaRPr lang="en-US"/>
        </a:p>
      </dgm:t>
    </dgm:pt>
    <dgm:pt modelId="{0827DE50-8204-4301-A4E4-4CEAEC194AC5}" type="pres">
      <dgm:prSet presAssocID="{8B5413A0-2BFE-42BC-9E03-6C5CF803FE12}" presName="vert0" presStyleCnt="0">
        <dgm:presLayoutVars>
          <dgm:dir/>
          <dgm:animOne val="branch"/>
          <dgm:animLvl val="lvl"/>
        </dgm:presLayoutVars>
      </dgm:prSet>
      <dgm:spPr/>
    </dgm:pt>
    <dgm:pt modelId="{EC59FEEC-0A99-475F-9393-AEB0FBF3B022}" type="pres">
      <dgm:prSet presAssocID="{3E5763AE-CA85-4D86-A750-19AD9926461E}" presName="thickLine" presStyleLbl="alignNode1" presStyleIdx="0" presStyleCnt="4"/>
      <dgm:spPr/>
    </dgm:pt>
    <dgm:pt modelId="{E16D02A6-72F6-4872-96CA-C2E371CCF185}" type="pres">
      <dgm:prSet presAssocID="{3E5763AE-CA85-4D86-A750-19AD9926461E}" presName="horz1" presStyleCnt="0"/>
      <dgm:spPr/>
    </dgm:pt>
    <dgm:pt modelId="{12F39739-BFB9-4067-8ADE-5BD939957963}" type="pres">
      <dgm:prSet presAssocID="{3E5763AE-CA85-4D86-A750-19AD9926461E}" presName="tx1" presStyleLbl="revTx" presStyleIdx="0" presStyleCnt="4"/>
      <dgm:spPr/>
    </dgm:pt>
    <dgm:pt modelId="{AC66C6E3-1670-48B4-8426-F8A6313271FB}" type="pres">
      <dgm:prSet presAssocID="{3E5763AE-CA85-4D86-A750-19AD9926461E}" presName="vert1" presStyleCnt="0"/>
      <dgm:spPr/>
    </dgm:pt>
    <dgm:pt modelId="{54921A8D-0AEB-48F5-905F-F3C87496802E}" type="pres">
      <dgm:prSet presAssocID="{5647178E-D1C6-4B0E-95E3-E2FE046B8106}" presName="thickLine" presStyleLbl="alignNode1" presStyleIdx="1" presStyleCnt="4"/>
      <dgm:spPr/>
    </dgm:pt>
    <dgm:pt modelId="{66BC13AE-77AD-4207-BD98-C23D02CCCCA1}" type="pres">
      <dgm:prSet presAssocID="{5647178E-D1C6-4B0E-95E3-E2FE046B8106}" presName="horz1" presStyleCnt="0"/>
      <dgm:spPr/>
    </dgm:pt>
    <dgm:pt modelId="{2B1CA43B-2183-402A-B471-FFB76AE18220}" type="pres">
      <dgm:prSet presAssocID="{5647178E-D1C6-4B0E-95E3-E2FE046B8106}" presName="tx1" presStyleLbl="revTx" presStyleIdx="1" presStyleCnt="4"/>
      <dgm:spPr/>
    </dgm:pt>
    <dgm:pt modelId="{61EC7533-2DFF-41C6-89C7-549E5AA7F453}" type="pres">
      <dgm:prSet presAssocID="{5647178E-D1C6-4B0E-95E3-E2FE046B8106}" presName="vert1" presStyleCnt="0"/>
      <dgm:spPr/>
    </dgm:pt>
    <dgm:pt modelId="{FB4D1BCB-A682-469D-B5CB-017D8CF526D4}" type="pres">
      <dgm:prSet presAssocID="{B10078B0-E088-4570-A5CF-0E9170B05A5A}" presName="thickLine" presStyleLbl="alignNode1" presStyleIdx="2" presStyleCnt="4"/>
      <dgm:spPr/>
    </dgm:pt>
    <dgm:pt modelId="{31B72A4E-100E-4B8B-87EB-ADAD02BA4A5F}" type="pres">
      <dgm:prSet presAssocID="{B10078B0-E088-4570-A5CF-0E9170B05A5A}" presName="horz1" presStyleCnt="0"/>
      <dgm:spPr/>
    </dgm:pt>
    <dgm:pt modelId="{E7C3857A-177F-4DD6-8C56-C019F0C9E91D}" type="pres">
      <dgm:prSet presAssocID="{B10078B0-E088-4570-A5CF-0E9170B05A5A}" presName="tx1" presStyleLbl="revTx" presStyleIdx="2" presStyleCnt="4"/>
      <dgm:spPr/>
    </dgm:pt>
    <dgm:pt modelId="{7BBE7807-DD65-4E7B-ADA6-DB71DD7F6048}" type="pres">
      <dgm:prSet presAssocID="{B10078B0-E088-4570-A5CF-0E9170B05A5A}" presName="vert1" presStyleCnt="0"/>
      <dgm:spPr/>
    </dgm:pt>
    <dgm:pt modelId="{996A3B78-93B9-4891-BCCD-ED7FBCC20750}" type="pres">
      <dgm:prSet presAssocID="{9E2441B8-C9EB-4FA4-988C-7514D6EBB82B}" presName="thickLine" presStyleLbl="alignNode1" presStyleIdx="3" presStyleCnt="4"/>
      <dgm:spPr/>
    </dgm:pt>
    <dgm:pt modelId="{A57D3288-DF6B-422B-A0BC-20068C683601}" type="pres">
      <dgm:prSet presAssocID="{9E2441B8-C9EB-4FA4-988C-7514D6EBB82B}" presName="horz1" presStyleCnt="0"/>
      <dgm:spPr/>
    </dgm:pt>
    <dgm:pt modelId="{90900B37-1507-4198-A72E-4F7103A4801D}" type="pres">
      <dgm:prSet presAssocID="{9E2441B8-C9EB-4FA4-988C-7514D6EBB82B}" presName="tx1" presStyleLbl="revTx" presStyleIdx="3" presStyleCnt="4"/>
      <dgm:spPr/>
    </dgm:pt>
    <dgm:pt modelId="{6B84D496-7F88-47B6-BBC8-66F11904FF03}" type="pres">
      <dgm:prSet presAssocID="{9E2441B8-C9EB-4FA4-988C-7514D6EBB82B}" presName="vert1" presStyleCnt="0"/>
      <dgm:spPr/>
    </dgm:pt>
  </dgm:ptLst>
  <dgm:cxnLst>
    <dgm:cxn modelId="{51160603-29E2-4BAD-B4B3-A910410996F3}" srcId="{8B5413A0-2BFE-42BC-9E03-6C5CF803FE12}" destId="{5647178E-D1C6-4B0E-95E3-E2FE046B8106}" srcOrd="1" destOrd="0" parTransId="{613D1531-67DB-47E6-A786-05AF1AF8FC17}" sibTransId="{383FFEE2-6810-4F24-8916-B17314A3BABA}"/>
    <dgm:cxn modelId="{C477BE18-C34D-4828-AD39-2057C02ECFC9}" srcId="{8B5413A0-2BFE-42BC-9E03-6C5CF803FE12}" destId="{B10078B0-E088-4570-A5CF-0E9170B05A5A}" srcOrd="2" destOrd="0" parTransId="{04C54141-6D47-4C4A-97F0-184BC87075BD}" sibTransId="{DFBFE35E-9A3B-4425-8AF7-384AB494BB21}"/>
    <dgm:cxn modelId="{6D94412A-6EAF-4ED7-A531-7A1EF16A397F}" type="presOf" srcId="{9E2441B8-C9EB-4FA4-988C-7514D6EBB82B}" destId="{90900B37-1507-4198-A72E-4F7103A4801D}" srcOrd="0" destOrd="0" presId="urn:microsoft.com/office/officeart/2008/layout/LinedList"/>
    <dgm:cxn modelId="{1C1D1B41-519E-46D0-8DE5-D5DE2BA3D4B6}" type="presOf" srcId="{8B5413A0-2BFE-42BC-9E03-6C5CF803FE12}" destId="{0827DE50-8204-4301-A4E4-4CEAEC194AC5}" srcOrd="0" destOrd="0" presId="urn:microsoft.com/office/officeart/2008/layout/LinedList"/>
    <dgm:cxn modelId="{D54FE58A-9475-44D2-8998-2FB4F9419427}" type="presOf" srcId="{3E5763AE-CA85-4D86-A750-19AD9926461E}" destId="{12F39739-BFB9-4067-8ADE-5BD939957963}" srcOrd="0" destOrd="0" presId="urn:microsoft.com/office/officeart/2008/layout/LinedList"/>
    <dgm:cxn modelId="{3581DD98-F778-410C-BD92-223B1CC268E7}" srcId="{8B5413A0-2BFE-42BC-9E03-6C5CF803FE12}" destId="{9E2441B8-C9EB-4FA4-988C-7514D6EBB82B}" srcOrd="3" destOrd="0" parTransId="{A1879F69-604B-4C74-90E9-A3C0CA9416E3}" sibTransId="{3F028DBA-6050-4EA1-BCA8-8D638F185F63}"/>
    <dgm:cxn modelId="{9664569B-F6B7-4679-A091-8D37F2B7CEF7}" srcId="{8B5413A0-2BFE-42BC-9E03-6C5CF803FE12}" destId="{3E5763AE-CA85-4D86-A750-19AD9926461E}" srcOrd="0" destOrd="0" parTransId="{62F78A33-7657-4247-AC1F-5F7B55B6A834}" sibTransId="{C97D2932-1B0D-4535-B947-EEC755368645}"/>
    <dgm:cxn modelId="{6B2841DD-3F46-424F-84E8-3DFE80242E7C}" type="presOf" srcId="{B10078B0-E088-4570-A5CF-0E9170B05A5A}" destId="{E7C3857A-177F-4DD6-8C56-C019F0C9E91D}" srcOrd="0" destOrd="0" presId="urn:microsoft.com/office/officeart/2008/layout/LinedList"/>
    <dgm:cxn modelId="{ECA283F8-DC67-43B7-B059-7D1B656F3425}" type="presOf" srcId="{5647178E-D1C6-4B0E-95E3-E2FE046B8106}" destId="{2B1CA43B-2183-402A-B471-FFB76AE18220}" srcOrd="0" destOrd="0" presId="urn:microsoft.com/office/officeart/2008/layout/LinedList"/>
    <dgm:cxn modelId="{203025B4-B4A2-4B30-A232-F146E716D82A}" type="presParOf" srcId="{0827DE50-8204-4301-A4E4-4CEAEC194AC5}" destId="{EC59FEEC-0A99-475F-9393-AEB0FBF3B022}" srcOrd="0" destOrd="0" presId="urn:microsoft.com/office/officeart/2008/layout/LinedList"/>
    <dgm:cxn modelId="{E3062350-87DF-44A4-A743-3C76A0731049}" type="presParOf" srcId="{0827DE50-8204-4301-A4E4-4CEAEC194AC5}" destId="{E16D02A6-72F6-4872-96CA-C2E371CCF185}" srcOrd="1" destOrd="0" presId="urn:microsoft.com/office/officeart/2008/layout/LinedList"/>
    <dgm:cxn modelId="{5660D7D4-ACE2-47F9-BD82-A370128C0424}" type="presParOf" srcId="{E16D02A6-72F6-4872-96CA-C2E371CCF185}" destId="{12F39739-BFB9-4067-8ADE-5BD939957963}" srcOrd="0" destOrd="0" presId="urn:microsoft.com/office/officeart/2008/layout/LinedList"/>
    <dgm:cxn modelId="{264DAC52-C4B9-4781-B1D2-61FB79F1F384}" type="presParOf" srcId="{E16D02A6-72F6-4872-96CA-C2E371CCF185}" destId="{AC66C6E3-1670-48B4-8426-F8A6313271FB}" srcOrd="1" destOrd="0" presId="urn:microsoft.com/office/officeart/2008/layout/LinedList"/>
    <dgm:cxn modelId="{C889CFFA-A949-4E35-9BE4-D761B34B4B98}" type="presParOf" srcId="{0827DE50-8204-4301-A4E4-4CEAEC194AC5}" destId="{54921A8D-0AEB-48F5-905F-F3C87496802E}" srcOrd="2" destOrd="0" presId="urn:microsoft.com/office/officeart/2008/layout/LinedList"/>
    <dgm:cxn modelId="{DF09366E-E52E-4170-A158-AE4ED3F37275}" type="presParOf" srcId="{0827DE50-8204-4301-A4E4-4CEAEC194AC5}" destId="{66BC13AE-77AD-4207-BD98-C23D02CCCCA1}" srcOrd="3" destOrd="0" presId="urn:microsoft.com/office/officeart/2008/layout/LinedList"/>
    <dgm:cxn modelId="{5995E5FB-DBD7-4B7E-BCED-E943D4494A81}" type="presParOf" srcId="{66BC13AE-77AD-4207-BD98-C23D02CCCCA1}" destId="{2B1CA43B-2183-402A-B471-FFB76AE18220}" srcOrd="0" destOrd="0" presId="urn:microsoft.com/office/officeart/2008/layout/LinedList"/>
    <dgm:cxn modelId="{2B4A8500-474D-4299-8A49-F150EA3DC5CE}" type="presParOf" srcId="{66BC13AE-77AD-4207-BD98-C23D02CCCCA1}" destId="{61EC7533-2DFF-41C6-89C7-549E5AA7F453}" srcOrd="1" destOrd="0" presId="urn:microsoft.com/office/officeart/2008/layout/LinedList"/>
    <dgm:cxn modelId="{FBF42D3B-419B-49A8-B40D-C2123305EC7A}" type="presParOf" srcId="{0827DE50-8204-4301-A4E4-4CEAEC194AC5}" destId="{FB4D1BCB-A682-469D-B5CB-017D8CF526D4}" srcOrd="4" destOrd="0" presId="urn:microsoft.com/office/officeart/2008/layout/LinedList"/>
    <dgm:cxn modelId="{A48C688A-3DE7-4F99-8E62-1BCD98738D2F}" type="presParOf" srcId="{0827DE50-8204-4301-A4E4-4CEAEC194AC5}" destId="{31B72A4E-100E-4B8B-87EB-ADAD02BA4A5F}" srcOrd="5" destOrd="0" presId="urn:microsoft.com/office/officeart/2008/layout/LinedList"/>
    <dgm:cxn modelId="{753AF79E-55B3-44AE-AA5F-17F011DADBC6}" type="presParOf" srcId="{31B72A4E-100E-4B8B-87EB-ADAD02BA4A5F}" destId="{E7C3857A-177F-4DD6-8C56-C019F0C9E91D}" srcOrd="0" destOrd="0" presId="urn:microsoft.com/office/officeart/2008/layout/LinedList"/>
    <dgm:cxn modelId="{877C4FD2-EF1C-455C-B4D1-B8D5138F0927}" type="presParOf" srcId="{31B72A4E-100E-4B8B-87EB-ADAD02BA4A5F}" destId="{7BBE7807-DD65-4E7B-ADA6-DB71DD7F6048}" srcOrd="1" destOrd="0" presId="urn:microsoft.com/office/officeart/2008/layout/LinedList"/>
    <dgm:cxn modelId="{BA17B7AD-D3EA-4125-8321-84F0CD4A383A}" type="presParOf" srcId="{0827DE50-8204-4301-A4E4-4CEAEC194AC5}" destId="{996A3B78-93B9-4891-BCCD-ED7FBCC20750}" srcOrd="6" destOrd="0" presId="urn:microsoft.com/office/officeart/2008/layout/LinedList"/>
    <dgm:cxn modelId="{96F4B47E-F7DF-465D-A4C7-B07B1A64A30A}" type="presParOf" srcId="{0827DE50-8204-4301-A4E4-4CEAEC194AC5}" destId="{A57D3288-DF6B-422B-A0BC-20068C683601}" srcOrd="7" destOrd="0" presId="urn:microsoft.com/office/officeart/2008/layout/LinedList"/>
    <dgm:cxn modelId="{D6920E8D-4008-4090-9EB1-5C50459E56CB}" type="presParOf" srcId="{A57D3288-DF6B-422B-A0BC-20068C683601}" destId="{90900B37-1507-4198-A72E-4F7103A4801D}" srcOrd="0" destOrd="0" presId="urn:microsoft.com/office/officeart/2008/layout/LinedList"/>
    <dgm:cxn modelId="{0E4FEFC6-3D3D-451A-9E7A-D359CF294663}" type="presParOf" srcId="{A57D3288-DF6B-422B-A0BC-20068C683601}" destId="{6B84D496-7F88-47B6-BBC8-66F11904FF03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872136-86AE-4264-84A2-090A5CB24D0C}">
      <dsp:nvSpPr>
        <dsp:cNvPr id="0" name=""/>
        <dsp:cNvSpPr/>
      </dsp:nvSpPr>
      <dsp:spPr>
        <a:xfrm>
          <a:off x="0" y="82014"/>
          <a:ext cx="10515600" cy="99312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Teori kan ikke stå alene uden </a:t>
          </a:r>
          <a:r>
            <a:rPr lang="da-DK" sz="2500" i="1" kern="1200" dirty="0"/>
            <a:t>empiri. </a:t>
          </a:r>
          <a:endParaRPr lang="en-US" sz="2500" kern="1200" dirty="0"/>
        </a:p>
      </dsp:txBody>
      <dsp:txXfrm>
        <a:off x="48481" y="130495"/>
        <a:ext cx="10418638" cy="896166"/>
      </dsp:txXfrm>
    </dsp:sp>
    <dsp:sp modelId="{5D98778B-E83C-4559-9DE4-E84185F86E80}">
      <dsp:nvSpPr>
        <dsp:cNvPr id="0" name=""/>
        <dsp:cNvSpPr/>
      </dsp:nvSpPr>
      <dsp:spPr>
        <a:xfrm>
          <a:off x="0" y="1147143"/>
          <a:ext cx="10515600" cy="99312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 dirty="0"/>
            <a:t>Empiri betyder erfaring. Vi bliver nødt til at ”komme ud i verden”, for at kunne forstå den og kunne bruge teorien.  </a:t>
          </a:r>
          <a:endParaRPr lang="en-US" sz="2500" kern="1200" dirty="0"/>
        </a:p>
      </dsp:txBody>
      <dsp:txXfrm>
        <a:off x="48481" y="1195624"/>
        <a:ext cx="10418638" cy="896166"/>
      </dsp:txXfrm>
    </dsp:sp>
    <dsp:sp modelId="{13D7206F-1EA1-4DEC-8935-F6E8B6AAE81B}">
      <dsp:nvSpPr>
        <dsp:cNvPr id="0" name=""/>
        <dsp:cNvSpPr/>
      </dsp:nvSpPr>
      <dsp:spPr>
        <a:xfrm>
          <a:off x="0" y="2212272"/>
          <a:ext cx="10515600" cy="99312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/>
            <a:t>Samfundsfag har to hovedmåder at indsamle empiri på:</a:t>
          </a:r>
          <a:endParaRPr lang="en-US" sz="2500" kern="1200"/>
        </a:p>
      </dsp:txBody>
      <dsp:txXfrm>
        <a:off x="48481" y="2260753"/>
        <a:ext cx="10418638" cy="896166"/>
      </dsp:txXfrm>
    </dsp:sp>
    <dsp:sp modelId="{FECF20E6-D90B-4DD9-A975-9625900ED94D}">
      <dsp:nvSpPr>
        <dsp:cNvPr id="0" name=""/>
        <dsp:cNvSpPr/>
      </dsp:nvSpPr>
      <dsp:spPr>
        <a:xfrm>
          <a:off x="0" y="3277400"/>
          <a:ext cx="10515600" cy="99312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b="1" kern="1200" dirty="0"/>
            <a:t>Kvalitativ</a:t>
          </a:r>
          <a:r>
            <a:rPr lang="da-DK" sz="2500" kern="1200" dirty="0"/>
            <a:t> og </a:t>
          </a:r>
          <a:r>
            <a:rPr lang="da-DK" sz="2500" b="1" kern="1200" dirty="0"/>
            <a:t>kvantitativ</a:t>
          </a:r>
          <a:r>
            <a:rPr lang="da-DK" sz="2500" kern="1200" dirty="0"/>
            <a:t>. </a:t>
          </a:r>
          <a:endParaRPr lang="en-US" sz="2500" kern="1200" dirty="0"/>
        </a:p>
      </dsp:txBody>
      <dsp:txXfrm>
        <a:off x="48481" y="3325881"/>
        <a:ext cx="10418638" cy="8961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59FEEC-0A99-475F-9393-AEB0FBF3B022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F39739-BFB9-4067-8ADE-5BD939957963}">
      <dsp:nvSpPr>
        <dsp:cNvPr id="0" name=""/>
        <dsp:cNvSpPr/>
      </dsp:nvSpPr>
      <dsp:spPr>
        <a:xfrm>
          <a:off x="0" y="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Empiri kan bestå af statistiske data eller spørgeskemaundersøgelser - det kaldes </a:t>
          </a:r>
          <a:r>
            <a:rPr lang="da-DK" sz="2300" b="1" kern="1200"/>
            <a:t>kvantitativ metode.</a:t>
          </a:r>
          <a:endParaRPr lang="en-US" sz="2300" kern="1200"/>
        </a:p>
      </dsp:txBody>
      <dsp:txXfrm>
        <a:off x="0" y="0"/>
        <a:ext cx="6900512" cy="1384035"/>
      </dsp:txXfrm>
    </dsp:sp>
    <dsp:sp modelId="{54921A8D-0AEB-48F5-905F-F3C87496802E}">
      <dsp:nvSpPr>
        <dsp:cNvPr id="0" name=""/>
        <dsp:cNvSpPr/>
      </dsp:nvSpPr>
      <dsp:spPr>
        <a:xfrm>
          <a:off x="0" y="1384035"/>
          <a:ext cx="6900512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CA43B-2183-402A-B471-FFB76AE18220}">
      <dsp:nvSpPr>
        <dsp:cNvPr id="0" name=""/>
        <dsp:cNvSpPr/>
      </dsp:nvSpPr>
      <dsp:spPr>
        <a:xfrm>
          <a:off x="0" y="138403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Kvantitativ metode bruger værktøjer fra matematikken – f.eks boxplots, regression, statistisk usikkerhed m.m. til at behandle og skabe overblik over tallene.</a:t>
          </a:r>
          <a:endParaRPr lang="en-US" sz="2300" kern="1200"/>
        </a:p>
      </dsp:txBody>
      <dsp:txXfrm>
        <a:off x="0" y="1384035"/>
        <a:ext cx="6900512" cy="1384035"/>
      </dsp:txXfrm>
    </dsp:sp>
    <dsp:sp modelId="{FB4D1BCB-A682-469D-B5CB-017D8CF526D4}">
      <dsp:nvSpPr>
        <dsp:cNvPr id="0" name=""/>
        <dsp:cNvSpPr/>
      </dsp:nvSpPr>
      <dsp:spPr>
        <a:xfrm>
          <a:off x="0" y="2768070"/>
          <a:ext cx="6900512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C3857A-177F-4DD6-8C56-C019F0C9E91D}">
      <dsp:nvSpPr>
        <dsp:cNvPr id="0" name=""/>
        <dsp:cNvSpPr/>
      </dsp:nvSpPr>
      <dsp:spPr>
        <a:xfrm>
          <a:off x="0" y="2768070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Empirien kan også være baseret på interview eller observationer – det kaldes </a:t>
          </a:r>
          <a:r>
            <a:rPr lang="da-DK" sz="2300" b="1" kern="1200"/>
            <a:t>kvalitativ metode.</a:t>
          </a:r>
          <a:endParaRPr lang="en-US" sz="2300" kern="1200"/>
        </a:p>
      </dsp:txBody>
      <dsp:txXfrm>
        <a:off x="0" y="2768070"/>
        <a:ext cx="6900512" cy="1384035"/>
      </dsp:txXfrm>
    </dsp:sp>
    <dsp:sp modelId="{996A3B78-93B9-4891-BCCD-ED7FBCC20750}">
      <dsp:nvSpPr>
        <dsp:cNvPr id="0" name=""/>
        <dsp:cNvSpPr/>
      </dsp:nvSpPr>
      <dsp:spPr>
        <a:xfrm>
          <a:off x="0" y="415210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900B37-1507-4198-A72E-4F7103A4801D}">
      <dsp:nvSpPr>
        <dsp:cNvPr id="0" name=""/>
        <dsp:cNvSpPr/>
      </dsp:nvSpPr>
      <dsp:spPr>
        <a:xfrm>
          <a:off x="0" y="4152105"/>
          <a:ext cx="6900512" cy="13840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Kvalitativ metode bruger værktøjer fra dansk og historie. Der fortolkes f.eks på interviewpersoners udsagn for at forstå deres mening.  </a:t>
          </a:r>
          <a:r>
            <a:rPr lang="da-DK" sz="2300" b="1" kern="1200"/>
            <a:t>  </a:t>
          </a:r>
          <a:r>
            <a:rPr lang="da-DK" sz="2300" kern="1200"/>
            <a:t> </a:t>
          </a:r>
          <a:endParaRPr lang="en-US" sz="2300" kern="1200"/>
        </a:p>
      </dsp:txBody>
      <dsp:txXfrm>
        <a:off x="0" y="4152105"/>
        <a:ext cx="6900512" cy="1384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2BA3E-B45E-4EE0-BBEA-53ECB1EC55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CB942C4-3A18-4584-A50D-F4F1E1164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72EC53-55CA-4F87-A280-CEF731EC5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AFBC133-2099-4B20-9954-D0DADB8BF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350CED2-43CF-4AEF-9D30-CCE150597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2921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FAC9C5-1DFE-4D83-84CC-B915810E5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E9D68E4-100F-4D8B-A253-85A8793FB9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7C0DAF4-2F37-420D-ACD4-0D3FC7216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36D7426-1C8D-4D69-AD2B-D2D84546B6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8ACB2E-EDF3-4716-AE4B-CE6913C90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0735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BD64998-5624-45EA-BD8B-484FCFC5CD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2E7960A-B2E1-4193-BD55-AF3252005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44BE92-B710-42E3-B480-BB7EC1D1B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FD297EC-38CE-440D-8F45-58C6705ED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159D763-E60C-4898-8784-4A784ADEA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04985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13500CC-45E1-4F9D-B90B-669E69574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DF1994C-F81F-438C-82F7-D19A19414C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FC6903D-724C-42DD-86A8-77D92ECDE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891F4B-3815-4C09-BFAA-3FFA186F2B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BC0643DD-493C-4B1C-9A78-FC587404F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42694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583B6B-D7DC-4A5F-AEDE-FC7DE7E04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174CC15A-0064-40A0-BCB9-04EFEDE2F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755CE35-3E25-42D4-82DC-6032ED781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DCA6DD-F951-486E-8658-B87E7993CE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EE5E39-338A-4C7B-9157-0631EFB3D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16458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1B6172-05EF-4372-B849-E85DC7C01D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8197889-F0CA-486E-A2DE-3671197A31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EAAABC8-AA0A-40AF-971F-B43B8B32B1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271904F-E583-4D7F-8A34-80EFA7953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C3150AF-BB4C-4277-BA23-E999BADB8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EDD7025-B240-4FFE-9BBF-6F5C327E4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76639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277985-F61D-42D5-8641-EF84AD266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F8FC62C-73DD-4491-AB6D-742D5887D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D1FF930-2FC5-4057-B8E0-63734C2A1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CCDA588A-38C7-4C73-A45F-B6ED63CB14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EB992B4F-551A-4B13-A9EC-A46F1E51AB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7B67615E-AF80-4653-99A2-E7D372090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9D7B993-FD3C-40AE-832B-F2A3D20C5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C19A52E5-2203-41AC-9CE0-40BACF5B3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2920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3DCA28-7D75-4D4C-8AE2-E474A5B27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59F4BC71-32D5-4CA4-BFDC-2CB6302A4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02E3E0A-E693-4787-8D02-D1A9ECD4B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87BDADCA-873C-405C-947B-8BF61BB28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493028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B9CE7BF6-C890-4F49-9CA3-BEAA479D0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6D04130-BFF0-4A2D-9D07-06A2CB7A5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E2D1AC3-B753-4189-983A-17806B0B2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022586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BE34E-641D-4B81-B085-ADB2A40D74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EFD3AE8-6F06-4313-BE6C-00A5FCF50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9F5FB94-EDE0-4462-A257-D31EC4A212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02AEA9-8B17-432B-940F-E154ACDFA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E6E73A9-5181-44D3-A518-8C7D1EB36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D1AC51C-59E3-4D83-8AB7-84010AE0A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695616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00922-8121-40BB-BF74-A74F0ABE6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650F80CE-C926-4629-8877-1422D22CFE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 dirty="0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A8ACED-C00A-47E4-85BC-6D5FCD984D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D86A7FDE-4541-4026-A71B-E3CC32D0A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590429D-D844-4AE5-875D-2C075D164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BC39CBF-BC71-4554-B576-395F2895E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6346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3AED9424-A95A-46DD-8A4C-2766643F42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8A71AA5-3DE4-4BAC-A1CF-7422F7270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129B55-2DB3-4526-A2DD-479689B74D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2082DC-7F70-4004-B136-D69E4DE8B8C8}" type="datetimeFigureOut">
              <a:rPr lang="da-DK" smtClean="0"/>
              <a:t>19-02-2024</a:t>
            </a:fld>
            <a:endParaRPr lang="da-DK" dirty="0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5B533E-236B-4166-BAB9-844BF17B35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7674CD8-CB62-4456-8711-9F63D3D29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1204D-8A44-4B51-BD36-2E63FD0DD190}" type="slidenum">
              <a:rPr lang="da-DK" smtClean="0"/>
              <a:t>‹nr.›</a:t>
            </a:fld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58080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F23A5AD-D10E-4BCA-9861-F6396FE0DF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3542045"/>
          </a:xfrm>
        </p:spPr>
        <p:txBody>
          <a:bodyPr anchor="b">
            <a:noAutofit/>
          </a:bodyPr>
          <a:lstStyle/>
          <a:p>
            <a:pPr algn="l"/>
            <a:r>
              <a:rPr lang="da-DK" sz="8800" dirty="0"/>
              <a:t>Samfundsfaglig metode og videnskabsteori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0A8B9F8-48EF-4758-944B-C216B77F9C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/>
          </a:bodyPr>
          <a:lstStyle/>
          <a:p>
            <a:pPr algn="l"/>
            <a:r>
              <a:rPr lang="da-DK" dirty="0"/>
              <a:t>TU -&gt; SRP</a:t>
            </a:r>
          </a:p>
          <a:p>
            <a:pPr algn="l"/>
            <a:r>
              <a:rPr lang="da-DK" dirty="0"/>
              <a:t>Baseret på ”Metodebogen”. S. 12-24 og s. 170-187</a:t>
            </a:r>
          </a:p>
        </p:txBody>
      </p:sp>
    </p:spTree>
    <p:extLst>
      <p:ext uri="{BB962C8B-B14F-4D97-AF65-F5344CB8AC3E}">
        <p14:creationId xmlns:p14="http://schemas.microsoft.com/office/powerpoint/2010/main" val="3576961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31BAD53-4E89-4F62-BBB7-26359763ED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62756DA2-40EB-4C6F-B962-5822FFB54F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53438" cy="6858000"/>
          </a:xfrm>
          <a:custGeom>
            <a:avLst/>
            <a:gdLst>
              <a:gd name="connsiteX0" fmla="*/ 0 w 6096000"/>
              <a:gd name="connsiteY0" fmla="*/ 0 h 6858000"/>
              <a:gd name="connsiteX1" fmla="*/ 5567517 w 6096000"/>
              <a:gd name="connsiteY1" fmla="*/ 0 h 6858000"/>
              <a:gd name="connsiteX2" fmla="*/ 5566938 w 6096000"/>
              <a:gd name="connsiteY2" fmla="*/ 1705 h 6858000"/>
              <a:gd name="connsiteX3" fmla="*/ 5551594 w 6096000"/>
              <a:gd name="connsiteY3" fmla="*/ 17287 h 6858000"/>
              <a:gd name="connsiteX4" fmla="*/ 5545641 w 6096000"/>
              <a:gd name="connsiteY4" fmla="*/ 130336 h 6858000"/>
              <a:gd name="connsiteX5" fmla="*/ 5538289 w 6096000"/>
              <a:gd name="connsiteY5" fmla="*/ 187093 h 6858000"/>
              <a:gd name="connsiteX6" fmla="*/ 5545790 w 6096000"/>
              <a:gd name="connsiteY6" fmla="*/ 265704 h 6858000"/>
              <a:gd name="connsiteX7" fmla="*/ 5542313 w 6096000"/>
              <a:gd name="connsiteY7" fmla="*/ 354566 h 6858000"/>
              <a:gd name="connsiteX8" fmla="*/ 5524126 w 6096000"/>
              <a:gd name="connsiteY8" fmla="*/ 472000 h 6858000"/>
              <a:gd name="connsiteX9" fmla="*/ 5522170 w 6096000"/>
              <a:gd name="connsiteY9" fmla="*/ 473782 h 6858000"/>
              <a:gd name="connsiteX10" fmla="*/ 5521798 w 6096000"/>
              <a:gd name="connsiteY10" fmla="*/ 491380 h 6858000"/>
              <a:gd name="connsiteX11" fmla="*/ 5536419 w 6096000"/>
              <a:gd name="connsiteY11" fmla="*/ 531675 h 6858000"/>
              <a:gd name="connsiteX12" fmla="*/ 5533435 w 6096000"/>
              <a:gd name="connsiteY12" fmla="*/ 536015 h 6858000"/>
              <a:gd name="connsiteX13" fmla="*/ 5538088 w 6096000"/>
              <a:gd name="connsiteY13" fmla="*/ 572092 h 6858000"/>
              <a:gd name="connsiteX14" fmla="*/ 5536061 w 6096000"/>
              <a:gd name="connsiteY14" fmla="*/ 572511 h 6858000"/>
              <a:gd name="connsiteX15" fmla="*/ 5528218 w 6096000"/>
              <a:gd name="connsiteY15" fmla="*/ 582332 h 6858000"/>
              <a:gd name="connsiteX16" fmla="*/ 5518011 w 6096000"/>
              <a:gd name="connsiteY16" fmla="*/ 601285 h 6858000"/>
              <a:gd name="connsiteX17" fmla="*/ 5473174 w 6096000"/>
              <a:gd name="connsiteY17" fmla="*/ 681608 h 6858000"/>
              <a:gd name="connsiteX18" fmla="*/ 5472963 w 6096000"/>
              <a:gd name="connsiteY18" fmla="*/ 689151 h 6858000"/>
              <a:gd name="connsiteX19" fmla="*/ 5472485 w 6096000"/>
              <a:gd name="connsiteY19" fmla="*/ 689289 h 6858000"/>
              <a:gd name="connsiteX20" fmla="*/ 5471326 w 6096000"/>
              <a:gd name="connsiteY20" fmla="*/ 697222 h 6858000"/>
              <a:gd name="connsiteX21" fmla="*/ 5472164 w 6096000"/>
              <a:gd name="connsiteY21" fmla="*/ 717531 h 6858000"/>
              <a:gd name="connsiteX22" fmla="*/ 5468891 w 6096000"/>
              <a:gd name="connsiteY22" fmla="*/ 722494 h 6858000"/>
              <a:gd name="connsiteX23" fmla="*/ 5463081 w 6096000"/>
              <a:gd name="connsiteY23" fmla="*/ 724368 h 6858000"/>
              <a:gd name="connsiteX24" fmla="*/ 5446981 w 6096000"/>
              <a:gd name="connsiteY24" fmla="*/ 752692 h 6858000"/>
              <a:gd name="connsiteX25" fmla="*/ 5417190 w 6096000"/>
              <a:gd name="connsiteY25" fmla="*/ 816346 h 6858000"/>
              <a:gd name="connsiteX26" fmla="*/ 5388958 w 6096000"/>
              <a:gd name="connsiteY26" fmla="*/ 889417 h 6858000"/>
              <a:gd name="connsiteX27" fmla="*/ 5307044 w 6096000"/>
              <a:gd name="connsiteY27" fmla="*/ 1063288 h 6858000"/>
              <a:gd name="connsiteX28" fmla="*/ 5303837 w 6096000"/>
              <a:gd name="connsiteY28" fmla="*/ 1157176 h 6858000"/>
              <a:gd name="connsiteX29" fmla="*/ 5286494 w 6096000"/>
              <a:gd name="connsiteY29" fmla="*/ 1210776 h 6858000"/>
              <a:gd name="connsiteX30" fmla="*/ 5282463 w 6096000"/>
              <a:gd name="connsiteY30" fmla="*/ 1301993 h 6858000"/>
              <a:gd name="connsiteX31" fmla="*/ 5252235 w 6096000"/>
              <a:gd name="connsiteY31" fmla="*/ 1360879 h 6858000"/>
              <a:gd name="connsiteX32" fmla="*/ 5244497 w 6096000"/>
              <a:gd name="connsiteY32" fmla="*/ 1404045 h 6858000"/>
              <a:gd name="connsiteX33" fmla="*/ 5223823 w 6096000"/>
              <a:gd name="connsiteY33" fmla="*/ 1429568 h 6858000"/>
              <a:gd name="connsiteX34" fmla="*/ 5224851 w 6096000"/>
              <a:gd name="connsiteY34" fmla="*/ 1430305 h 6858000"/>
              <a:gd name="connsiteX35" fmla="*/ 5212394 w 6096000"/>
              <a:gd name="connsiteY35" fmla="*/ 1463304 h 6858000"/>
              <a:gd name="connsiteX36" fmla="*/ 5209958 w 6096000"/>
              <a:gd name="connsiteY36" fmla="*/ 1514846 h 6858000"/>
              <a:gd name="connsiteX37" fmla="*/ 5206417 w 6096000"/>
              <a:gd name="connsiteY37" fmla="*/ 1519731 h 6858000"/>
              <a:gd name="connsiteX38" fmla="*/ 5206640 w 6096000"/>
              <a:gd name="connsiteY38" fmla="*/ 1519929 h 6858000"/>
              <a:gd name="connsiteX39" fmla="*/ 5207632 w 6096000"/>
              <a:gd name="connsiteY39" fmla="*/ 1546022 h 6858000"/>
              <a:gd name="connsiteX40" fmla="*/ 5212030 w 6096000"/>
              <a:gd name="connsiteY40" fmla="*/ 1578752 h 6858000"/>
              <a:gd name="connsiteX41" fmla="*/ 5203533 w 6096000"/>
              <a:gd name="connsiteY41" fmla="*/ 1647555 h 6858000"/>
              <a:gd name="connsiteX42" fmla="*/ 5190877 w 6096000"/>
              <a:gd name="connsiteY42" fmla="*/ 1715685 h 6858000"/>
              <a:gd name="connsiteX43" fmla="*/ 5184235 w 6096000"/>
              <a:gd name="connsiteY43" fmla="*/ 1740358 h 6858000"/>
              <a:gd name="connsiteX44" fmla="*/ 5181475 w 6096000"/>
              <a:gd name="connsiteY44" fmla="*/ 1784314 h 6858000"/>
              <a:gd name="connsiteX45" fmla="*/ 5185845 w 6096000"/>
              <a:gd name="connsiteY45" fmla="*/ 1804434 h 6858000"/>
              <a:gd name="connsiteX46" fmla="*/ 5185068 w 6096000"/>
              <a:gd name="connsiteY46" fmla="*/ 1805316 h 6858000"/>
              <a:gd name="connsiteX47" fmla="*/ 5188593 w 6096000"/>
              <a:gd name="connsiteY47" fmla="*/ 1807109 h 6858000"/>
              <a:gd name="connsiteX48" fmla="*/ 5185920 w 6096000"/>
              <a:gd name="connsiteY48" fmla="*/ 1821003 h 6858000"/>
              <a:gd name="connsiteX49" fmla="*/ 5183543 w 6096000"/>
              <a:gd name="connsiteY49" fmla="*/ 1824832 h 6858000"/>
              <a:gd name="connsiteX50" fmla="*/ 5182235 w 6096000"/>
              <a:gd name="connsiteY50" fmla="*/ 1830429 h 6858000"/>
              <a:gd name="connsiteX51" fmla="*/ 5182525 w 6096000"/>
              <a:gd name="connsiteY51" fmla="*/ 1830569 h 6858000"/>
              <a:gd name="connsiteX52" fmla="*/ 5180663 w 6096000"/>
              <a:gd name="connsiteY52" fmla="*/ 1835810 h 6858000"/>
              <a:gd name="connsiteX53" fmla="*/ 5167452 w 6096000"/>
              <a:gd name="connsiteY53" fmla="*/ 1861483 h 6858000"/>
              <a:gd name="connsiteX54" fmla="*/ 5174266 w 6096000"/>
              <a:gd name="connsiteY54" fmla="*/ 1892417 h 6858000"/>
              <a:gd name="connsiteX55" fmla="*/ 5189262 w 6096000"/>
              <a:gd name="connsiteY55" fmla="*/ 1895114 h 6858000"/>
              <a:gd name="connsiteX56" fmla="*/ 5187100 w 6096000"/>
              <a:gd name="connsiteY56" fmla="*/ 1899379 h 6858000"/>
              <a:gd name="connsiteX57" fmla="*/ 5180471 w 6096000"/>
              <a:gd name="connsiteY57" fmla="*/ 1907867 h 6858000"/>
              <a:gd name="connsiteX58" fmla="*/ 5181361 w 6096000"/>
              <a:gd name="connsiteY58" fmla="*/ 1910265 h 6858000"/>
              <a:gd name="connsiteX59" fmla="*/ 5178268 w 6096000"/>
              <a:gd name="connsiteY59" fmla="*/ 1935584 h 6858000"/>
              <a:gd name="connsiteX60" fmla="*/ 5183619 w 6096000"/>
              <a:gd name="connsiteY60" fmla="*/ 1942021 h 6858000"/>
              <a:gd name="connsiteX61" fmla="*/ 5184480 w 6096000"/>
              <a:gd name="connsiteY61" fmla="*/ 1945112 h 6858000"/>
              <a:gd name="connsiteX62" fmla="*/ 5172776 w 6096000"/>
              <a:gd name="connsiteY62" fmla="*/ 1961162 h 6858000"/>
              <a:gd name="connsiteX63" fmla="*/ 5168513 w 6096000"/>
              <a:gd name="connsiteY63" fmla="*/ 1969445 h 6858000"/>
              <a:gd name="connsiteX64" fmla="*/ 5126597 w 6096000"/>
              <a:gd name="connsiteY64" fmla="*/ 2024270 h 6858000"/>
              <a:gd name="connsiteX65" fmla="*/ 5119528 w 6096000"/>
              <a:gd name="connsiteY65" fmla="*/ 2107942 h 6858000"/>
              <a:gd name="connsiteX66" fmla="*/ 5110356 w 6096000"/>
              <a:gd name="connsiteY66" fmla="*/ 2193455 h 6858000"/>
              <a:gd name="connsiteX67" fmla="*/ 5104992 w 6096000"/>
              <a:gd name="connsiteY67" fmla="*/ 2260088 h 6858000"/>
              <a:gd name="connsiteX68" fmla="*/ 5059439 w 6096000"/>
              <a:gd name="connsiteY68" fmla="*/ 2335735 h 6858000"/>
              <a:gd name="connsiteX69" fmla="*/ 5022061 w 6096000"/>
              <a:gd name="connsiteY69" fmla="*/ 2408995 h 6858000"/>
              <a:gd name="connsiteX70" fmla="*/ 5022253 w 6096000"/>
              <a:gd name="connsiteY70" fmla="*/ 2445869 h 6858000"/>
              <a:gd name="connsiteX71" fmla="*/ 5011426 w 6096000"/>
              <a:gd name="connsiteY71" fmla="*/ 2496499 h 6858000"/>
              <a:gd name="connsiteX72" fmla="*/ 4994224 w 6096000"/>
              <a:gd name="connsiteY72" fmla="*/ 2549900 h 6858000"/>
              <a:gd name="connsiteX73" fmla="*/ 4995245 w 6096000"/>
              <a:gd name="connsiteY73" fmla="*/ 2596456 h 6858000"/>
              <a:gd name="connsiteX74" fmla="*/ 4988570 w 6096000"/>
              <a:gd name="connsiteY74" fmla="*/ 2606088 h 6858000"/>
              <a:gd name="connsiteX75" fmla="*/ 4988371 w 6096000"/>
              <a:gd name="connsiteY75" fmla="*/ 2635351 h 6858000"/>
              <a:gd name="connsiteX76" fmla="*/ 4983212 w 6096000"/>
              <a:gd name="connsiteY76" fmla="*/ 2665666 h 6858000"/>
              <a:gd name="connsiteX77" fmla="*/ 4968234 w 6096000"/>
              <a:gd name="connsiteY77" fmla="*/ 2715895 h 6858000"/>
              <a:gd name="connsiteX78" fmla="*/ 4975888 w 6096000"/>
              <a:gd name="connsiteY78" fmla="*/ 2725052 h 6858000"/>
              <a:gd name="connsiteX79" fmla="*/ 4980195 w 6096000"/>
              <a:gd name="connsiteY79" fmla="*/ 2726489 h 6858000"/>
              <a:gd name="connsiteX80" fmla="*/ 4976218 w 6096000"/>
              <a:gd name="connsiteY80" fmla="*/ 2740278 h 6858000"/>
              <a:gd name="connsiteX81" fmla="*/ 4980571 w 6096000"/>
              <a:gd name="connsiteY81" fmla="*/ 2751112 h 6858000"/>
              <a:gd name="connsiteX82" fmla="*/ 4973893 w 6096000"/>
              <a:gd name="connsiteY82" fmla="*/ 2760208 h 6858000"/>
              <a:gd name="connsiteX83" fmla="*/ 4979005 w 6096000"/>
              <a:gd name="connsiteY83" fmla="*/ 2790136 h 6858000"/>
              <a:gd name="connsiteX84" fmla="*/ 4986137 w 6096000"/>
              <a:gd name="connsiteY84" fmla="*/ 2804183 h 6858000"/>
              <a:gd name="connsiteX85" fmla="*/ 4986175 w 6096000"/>
              <a:gd name="connsiteY85" fmla="*/ 2825860 h 6858000"/>
              <a:gd name="connsiteX86" fmla="*/ 4993936 w 6096000"/>
              <a:gd name="connsiteY86" fmla="*/ 2911749 h 6858000"/>
              <a:gd name="connsiteX87" fmla="*/ 4992563 w 6096000"/>
              <a:gd name="connsiteY87" fmla="*/ 2977278 h 6858000"/>
              <a:gd name="connsiteX88" fmla="*/ 4980516 w 6096000"/>
              <a:gd name="connsiteY88" fmla="*/ 2991092 h 6858000"/>
              <a:gd name="connsiteX89" fmla="*/ 4992801 w 6096000"/>
              <a:gd name="connsiteY89" fmla="*/ 3020247 h 6858000"/>
              <a:gd name="connsiteX90" fmla="*/ 5014805 w 6096000"/>
              <a:gd name="connsiteY90" fmla="*/ 3065434 h 6858000"/>
              <a:gd name="connsiteX91" fmla="*/ 5002733 w 6096000"/>
              <a:gd name="connsiteY91" fmla="*/ 3103777 h 6858000"/>
              <a:gd name="connsiteX92" fmla="*/ 5002941 w 6096000"/>
              <a:gd name="connsiteY92" fmla="*/ 3151828 h 6858000"/>
              <a:gd name="connsiteX93" fmla="*/ 5002883 w 6096000"/>
              <a:gd name="connsiteY93" fmla="*/ 3180546 h 6858000"/>
              <a:gd name="connsiteX94" fmla="*/ 5016711 w 6096000"/>
              <a:gd name="connsiteY94" fmla="*/ 3258677 h 6858000"/>
              <a:gd name="connsiteX95" fmla="*/ 5017918 w 6096000"/>
              <a:gd name="connsiteY95" fmla="*/ 3262610 h 6858000"/>
              <a:gd name="connsiteX96" fmla="*/ 5011672 w 6096000"/>
              <a:gd name="connsiteY96" fmla="*/ 3277179 h 6858000"/>
              <a:gd name="connsiteX97" fmla="*/ 5009344 w 6096000"/>
              <a:gd name="connsiteY97" fmla="*/ 3278130 h 6858000"/>
              <a:gd name="connsiteX98" fmla="*/ 5026770 w 6096000"/>
              <a:gd name="connsiteY98" fmla="*/ 3325671 h 6858000"/>
              <a:gd name="connsiteX99" fmla="*/ 5024571 w 6096000"/>
              <a:gd name="connsiteY99" fmla="*/ 3332072 h 6858000"/>
              <a:gd name="connsiteX100" fmla="*/ 5041705 w 6096000"/>
              <a:gd name="connsiteY100" fmla="*/ 3362948 h 6858000"/>
              <a:gd name="connsiteX101" fmla="*/ 5047477 w 6096000"/>
              <a:gd name="connsiteY101" fmla="*/ 3378959 h 6858000"/>
              <a:gd name="connsiteX102" fmla="*/ 5060758 w 6096000"/>
              <a:gd name="connsiteY102" fmla="*/ 3407057 h 6858000"/>
              <a:gd name="connsiteX103" fmla="*/ 5058968 w 6096000"/>
              <a:gd name="connsiteY103" fmla="*/ 3409825 h 6858000"/>
              <a:gd name="connsiteX104" fmla="*/ 5062667 w 6096000"/>
              <a:gd name="connsiteY104" fmla="*/ 3415218 h 6858000"/>
              <a:gd name="connsiteX105" fmla="*/ 5060928 w 6096000"/>
              <a:gd name="connsiteY105" fmla="*/ 3419880 h 6858000"/>
              <a:gd name="connsiteX106" fmla="*/ 5062923 w 6096000"/>
              <a:gd name="connsiteY106" fmla="*/ 3424545 h 6858000"/>
              <a:gd name="connsiteX107" fmla="*/ 5064623 w 6096000"/>
              <a:gd name="connsiteY107" fmla="*/ 3476412 h 6858000"/>
              <a:gd name="connsiteX108" fmla="*/ 5069684 w 6096000"/>
              <a:gd name="connsiteY108" fmla="*/ 3486850 h 6858000"/>
              <a:gd name="connsiteX109" fmla="*/ 5063339 w 6096000"/>
              <a:gd name="connsiteY109" fmla="*/ 3496391 h 6858000"/>
              <a:gd name="connsiteX110" fmla="*/ 5070139 w 6096000"/>
              <a:gd name="connsiteY110" fmla="*/ 3531201 h 6858000"/>
              <a:gd name="connsiteX111" fmla="*/ 5079896 w 6096000"/>
              <a:gd name="connsiteY111" fmla="*/ 3542019 h 6858000"/>
              <a:gd name="connsiteX112" fmla="*/ 5087540 w 6096000"/>
              <a:gd name="connsiteY112" fmla="*/ 3552249 h 6858000"/>
              <a:gd name="connsiteX113" fmla="*/ 5087902 w 6096000"/>
              <a:gd name="connsiteY113" fmla="*/ 3553678 h 6858000"/>
              <a:gd name="connsiteX114" fmla="*/ 5091509 w 6096000"/>
              <a:gd name="connsiteY114" fmla="*/ 3568021 h 6858000"/>
              <a:gd name="connsiteX115" fmla="*/ 5091934 w 6096000"/>
              <a:gd name="connsiteY115" fmla="*/ 3569719 h 6858000"/>
              <a:gd name="connsiteX116" fmla="*/ 5089362 w 6096000"/>
              <a:gd name="connsiteY116" fmla="*/ 3586412 h 6858000"/>
              <a:gd name="connsiteX117" fmla="*/ 5092358 w 6096000"/>
              <a:gd name="connsiteY117" fmla="*/ 3597336 h 6858000"/>
              <a:gd name="connsiteX118" fmla="*/ 5084254 w 6096000"/>
              <a:gd name="connsiteY118" fmla="*/ 3606007 h 6858000"/>
              <a:gd name="connsiteX119" fmla="*/ 5084281 w 6096000"/>
              <a:gd name="connsiteY119" fmla="*/ 3641228 h 6858000"/>
              <a:gd name="connsiteX120" fmla="*/ 5091848 w 6096000"/>
              <a:gd name="connsiteY120" fmla="*/ 3653088 h 6858000"/>
              <a:gd name="connsiteX121" fmla="*/ 5097436 w 6096000"/>
              <a:gd name="connsiteY121" fmla="*/ 3664114 h 6858000"/>
              <a:gd name="connsiteX122" fmla="*/ 5097518 w 6096000"/>
              <a:gd name="connsiteY122" fmla="*/ 3665569 h 6858000"/>
              <a:gd name="connsiteX123" fmla="*/ 5099829 w 6096000"/>
              <a:gd name="connsiteY123" fmla="*/ 3707357 h 6858000"/>
              <a:gd name="connsiteX124" fmla="*/ 5114696 w 6096000"/>
              <a:gd name="connsiteY124" fmla="*/ 3778166 h 6858000"/>
              <a:gd name="connsiteX125" fmla="*/ 5135379 w 6096000"/>
              <a:gd name="connsiteY125" fmla="*/ 3878222 h 6858000"/>
              <a:gd name="connsiteX126" fmla="*/ 5130138 w 6096000"/>
              <a:gd name="connsiteY126" fmla="*/ 4048117 h 6858000"/>
              <a:gd name="connsiteX127" fmla="*/ 5090040 w 6096000"/>
              <a:gd name="connsiteY127" fmla="*/ 4219510 h 6858000"/>
              <a:gd name="connsiteX128" fmla="*/ 5092812 w 6096000"/>
              <a:gd name="connsiteY128" fmla="*/ 4411258 h 6858000"/>
              <a:gd name="connsiteX129" fmla="*/ 5084599 w 6096000"/>
              <a:gd name="connsiteY129" fmla="*/ 4488531 h 6858000"/>
              <a:gd name="connsiteX130" fmla="*/ 5084072 w 6096000"/>
              <a:gd name="connsiteY130" fmla="*/ 4539168 h 6858000"/>
              <a:gd name="connsiteX131" fmla="*/ 5068936 w 6096000"/>
              <a:gd name="connsiteY131" fmla="*/ 4625153 h 6858000"/>
              <a:gd name="connsiteX132" fmla="*/ 5059114 w 6096000"/>
              <a:gd name="connsiteY132" fmla="*/ 4733115 h 6858000"/>
              <a:gd name="connsiteX133" fmla="*/ 5037209 w 6096000"/>
              <a:gd name="connsiteY133" fmla="*/ 4844323 h 6858000"/>
              <a:gd name="connsiteX134" fmla="*/ 5020638 w 6096000"/>
              <a:gd name="connsiteY134" fmla="*/ 4877992 h 6858000"/>
              <a:gd name="connsiteX135" fmla="*/ 5006413 w 6096000"/>
              <a:gd name="connsiteY135" fmla="*/ 4925805 h 6858000"/>
              <a:gd name="connsiteX136" fmla="*/ 4971037 w 6096000"/>
              <a:gd name="connsiteY136" fmla="*/ 5009272 h 6858000"/>
              <a:gd name="connsiteX137" fmla="*/ 4963105 w 6096000"/>
              <a:gd name="connsiteY137" fmla="*/ 5111369 h 6858000"/>
              <a:gd name="connsiteX138" fmla="*/ 4976341 w 6096000"/>
              <a:gd name="connsiteY138" fmla="*/ 5210876 h 6858000"/>
              <a:gd name="connsiteX139" fmla="*/ 4980617 w 6096000"/>
              <a:gd name="connsiteY139" fmla="*/ 5269726 h 6858000"/>
              <a:gd name="connsiteX140" fmla="*/ 4997733 w 6096000"/>
              <a:gd name="connsiteY140" fmla="*/ 5464225 h 6858000"/>
              <a:gd name="connsiteX141" fmla="*/ 5001400 w 6096000"/>
              <a:gd name="connsiteY141" fmla="*/ 5594585 h 6858000"/>
              <a:gd name="connsiteX142" fmla="*/ 4983700 w 6096000"/>
              <a:gd name="connsiteY142" fmla="*/ 5667896 h 6858000"/>
              <a:gd name="connsiteX143" fmla="*/ 4968506 w 6096000"/>
              <a:gd name="connsiteY143" fmla="*/ 5769225 h 6858000"/>
              <a:gd name="connsiteX144" fmla="*/ 4969765 w 6096000"/>
              <a:gd name="connsiteY144" fmla="*/ 5823324 h 6858000"/>
              <a:gd name="connsiteX145" fmla="*/ 4966129 w 6096000"/>
              <a:gd name="connsiteY145" fmla="*/ 5862699 h 6858000"/>
              <a:gd name="connsiteX146" fmla="*/ 4970695 w 6096000"/>
              <a:gd name="connsiteY146" fmla="*/ 5906467 h 6858000"/>
              <a:gd name="connsiteX147" fmla="*/ 4991568 w 6096000"/>
              <a:gd name="connsiteY147" fmla="*/ 5939847 h 6858000"/>
              <a:gd name="connsiteX148" fmla="*/ 4986815 w 6096000"/>
              <a:gd name="connsiteY148" fmla="*/ 5973994 h 6858000"/>
              <a:gd name="connsiteX149" fmla="*/ 4987776 w 6096000"/>
              <a:gd name="connsiteY149" fmla="*/ 6089693 h 6858000"/>
              <a:gd name="connsiteX150" fmla="*/ 4991621 w 6096000"/>
              <a:gd name="connsiteY150" fmla="*/ 6224938 h 6858000"/>
              <a:gd name="connsiteX151" fmla="*/ 5017157 w 6096000"/>
              <a:gd name="connsiteY151" fmla="*/ 6370251 h 6858000"/>
              <a:gd name="connsiteX152" fmla="*/ 5040797 w 6096000"/>
              <a:gd name="connsiteY152" fmla="*/ 6541313 h 6858000"/>
              <a:gd name="connsiteX153" fmla="*/ 5045375 w 6096000"/>
              <a:gd name="connsiteY153" fmla="*/ 6640957 h 6858000"/>
              <a:gd name="connsiteX154" fmla="*/ 5058442 w 6096000"/>
              <a:gd name="connsiteY154" fmla="*/ 6705297 h 6858000"/>
              <a:gd name="connsiteX155" fmla="*/ 5071125 w 6096000"/>
              <a:gd name="connsiteY155" fmla="*/ 6759582 h 6858000"/>
              <a:gd name="connsiteX156" fmla="*/ 5069172 w 6096000"/>
              <a:gd name="connsiteY156" fmla="*/ 6817746 h 6858000"/>
              <a:gd name="connsiteX157" fmla="*/ 5072322 w 6096000"/>
              <a:gd name="connsiteY157" fmla="*/ 6843646 h 6858000"/>
              <a:gd name="connsiteX158" fmla="*/ 5091388 w 6096000"/>
              <a:gd name="connsiteY158" fmla="*/ 6857998 h 6858000"/>
              <a:gd name="connsiteX159" fmla="*/ 6096000 w 6096000"/>
              <a:gd name="connsiteY159" fmla="*/ 6857998 h 6858000"/>
              <a:gd name="connsiteX160" fmla="*/ 6096000 w 6096000"/>
              <a:gd name="connsiteY160" fmla="*/ 6858000 h 6858000"/>
              <a:gd name="connsiteX161" fmla="*/ 0 w 6096000"/>
              <a:gd name="connsiteY16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5567517" y="0"/>
                </a:lnTo>
                <a:lnTo>
                  <a:pt x="5566938" y="1705"/>
                </a:lnTo>
                <a:cubicBezTo>
                  <a:pt x="5563126" y="8440"/>
                  <a:pt x="5558112" y="13784"/>
                  <a:pt x="5551594" y="17287"/>
                </a:cubicBezTo>
                <a:cubicBezTo>
                  <a:pt x="5562364" y="82036"/>
                  <a:pt x="5510349" y="69804"/>
                  <a:pt x="5545641" y="130336"/>
                </a:cubicBezTo>
                <a:cubicBezTo>
                  <a:pt x="5526953" y="117589"/>
                  <a:pt x="5536978" y="162458"/>
                  <a:pt x="5538289" y="187093"/>
                </a:cubicBezTo>
                <a:cubicBezTo>
                  <a:pt x="5536205" y="226511"/>
                  <a:pt x="5545722" y="205530"/>
                  <a:pt x="5545790" y="265704"/>
                </a:cubicBezTo>
                <a:cubicBezTo>
                  <a:pt x="5542296" y="317533"/>
                  <a:pt x="5543813" y="325288"/>
                  <a:pt x="5542313" y="354566"/>
                </a:cubicBezTo>
                <a:lnTo>
                  <a:pt x="5524126" y="472000"/>
                </a:lnTo>
                <a:lnTo>
                  <a:pt x="5522170" y="473782"/>
                </a:lnTo>
                <a:cubicBezTo>
                  <a:pt x="5517847" y="482008"/>
                  <a:pt x="5518682" y="487340"/>
                  <a:pt x="5521798" y="491380"/>
                </a:cubicBezTo>
                <a:lnTo>
                  <a:pt x="5536419" y="531675"/>
                </a:lnTo>
                <a:lnTo>
                  <a:pt x="5533435" y="536015"/>
                </a:lnTo>
                <a:lnTo>
                  <a:pt x="5538088" y="572092"/>
                </a:lnTo>
                <a:lnTo>
                  <a:pt x="5536061" y="572511"/>
                </a:lnTo>
                <a:cubicBezTo>
                  <a:pt x="5531611" y="574271"/>
                  <a:pt x="5528529" y="577121"/>
                  <a:pt x="5528218" y="582332"/>
                </a:cubicBezTo>
                <a:cubicBezTo>
                  <a:pt x="5498002" y="573171"/>
                  <a:pt x="5516262" y="585107"/>
                  <a:pt x="5518011" y="601285"/>
                </a:cubicBezTo>
                <a:cubicBezTo>
                  <a:pt x="5508838" y="617831"/>
                  <a:pt x="5480684" y="666964"/>
                  <a:pt x="5473174" y="681608"/>
                </a:cubicBezTo>
                <a:cubicBezTo>
                  <a:pt x="5473102" y="684122"/>
                  <a:pt x="5473033" y="686637"/>
                  <a:pt x="5472963" y="689151"/>
                </a:cubicBezTo>
                <a:lnTo>
                  <a:pt x="5472485" y="689289"/>
                </a:lnTo>
                <a:cubicBezTo>
                  <a:pt x="5471434" y="690905"/>
                  <a:pt x="5470986" y="693376"/>
                  <a:pt x="5471326" y="697222"/>
                </a:cubicBezTo>
                <a:cubicBezTo>
                  <a:pt x="5471606" y="703992"/>
                  <a:pt x="5471884" y="710761"/>
                  <a:pt x="5472164" y="717531"/>
                </a:cubicBezTo>
                <a:lnTo>
                  <a:pt x="5468891" y="722494"/>
                </a:lnTo>
                <a:lnTo>
                  <a:pt x="5463081" y="724368"/>
                </a:lnTo>
                <a:lnTo>
                  <a:pt x="5446981" y="752692"/>
                </a:lnTo>
                <a:cubicBezTo>
                  <a:pt x="5454691" y="764380"/>
                  <a:pt x="5422719" y="808083"/>
                  <a:pt x="5417190" y="816346"/>
                </a:cubicBezTo>
                <a:lnTo>
                  <a:pt x="5388958" y="889417"/>
                </a:lnTo>
                <a:cubicBezTo>
                  <a:pt x="5320491" y="969963"/>
                  <a:pt x="5321907" y="1005331"/>
                  <a:pt x="5307044" y="1063288"/>
                </a:cubicBezTo>
                <a:cubicBezTo>
                  <a:pt x="5313332" y="1111028"/>
                  <a:pt x="5317096" y="1110140"/>
                  <a:pt x="5303837" y="1157176"/>
                </a:cubicBezTo>
                <a:cubicBezTo>
                  <a:pt x="5301103" y="1192124"/>
                  <a:pt x="5301884" y="1197232"/>
                  <a:pt x="5286494" y="1210776"/>
                </a:cubicBezTo>
                <a:lnTo>
                  <a:pt x="5282463" y="1301993"/>
                </a:lnTo>
                <a:lnTo>
                  <a:pt x="5252235" y="1360879"/>
                </a:lnTo>
                <a:lnTo>
                  <a:pt x="5244497" y="1404045"/>
                </a:lnTo>
                <a:lnTo>
                  <a:pt x="5223823" y="1429568"/>
                </a:lnTo>
                <a:lnTo>
                  <a:pt x="5224851" y="1430305"/>
                </a:lnTo>
                <a:cubicBezTo>
                  <a:pt x="5226697" y="1432466"/>
                  <a:pt x="5214738" y="1459891"/>
                  <a:pt x="5212394" y="1463304"/>
                </a:cubicBezTo>
                <a:cubicBezTo>
                  <a:pt x="5209912" y="1477394"/>
                  <a:pt x="5213027" y="1501295"/>
                  <a:pt x="5209958" y="1514846"/>
                </a:cubicBezTo>
                <a:lnTo>
                  <a:pt x="5206417" y="1519731"/>
                </a:lnTo>
                <a:lnTo>
                  <a:pt x="5206640" y="1519929"/>
                </a:lnTo>
                <a:cubicBezTo>
                  <a:pt x="5206490" y="1521210"/>
                  <a:pt x="5209710" y="1543635"/>
                  <a:pt x="5207632" y="1546022"/>
                </a:cubicBezTo>
                <a:lnTo>
                  <a:pt x="5212030" y="1578752"/>
                </a:lnTo>
                <a:cubicBezTo>
                  <a:pt x="5206147" y="1605585"/>
                  <a:pt x="5226381" y="1622803"/>
                  <a:pt x="5203533" y="1647555"/>
                </a:cubicBezTo>
                <a:cubicBezTo>
                  <a:pt x="5198128" y="1672675"/>
                  <a:pt x="5203213" y="1694404"/>
                  <a:pt x="5190877" y="1715685"/>
                </a:cubicBezTo>
                <a:cubicBezTo>
                  <a:pt x="5196815" y="1724301"/>
                  <a:pt x="5198098" y="1732435"/>
                  <a:pt x="5184235" y="1740358"/>
                </a:cubicBezTo>
                <a:cubicBezTo>
                  <a:pt x="5182625" y="1763793"/>
                  <a:pt x="5198368" y="1769422"/>
                  <a:pt x="5181475" y="1784314"/>
                </a:cubicBezTo>
                <a:cubicBezTo>
                  <a:pt x="5205987" y="1797417"/>
                  <a:pt x="5195246" y="1798221"/>
                  <a:pt x="5185845" y="1804434"/>
                </a:cubicBezTo>
                <a:lnTo>
                  <a:pt x="5185068" y="1805316"/>
                </a:lnTo>
                <a:lnTo>
                  <a:pt x="5188593" y="1807109"/>
                </a:lnTo>
                <a:lnTo>
                  <a:pt x="5185920" y="1821003"/>
                </a:lnTo>
                <a:lnTo>
                  <a:pt x="5183543" y="1824832"/>
                </a:lnTo>
                <a:cubicBezTo>
                  <a:pt x="5182284" y="1827468"/>
                  <a:pt x="5181937" y="1829219"/>
                  <a:pt x="5182235" y="1830429"/>
                </a:cubicBezTo>
                <a:lnTo>
                  <a:pt x="5182525" y="1830569"/>
                </a:lnTo>
                <a:lnTo>
                  <a:pt x="5180663" y="1835810"/>
                </a:lnTo>
                <a:cubicBezTo>
                  <a:pt x="5176779" y="1844665"/>
                  <a:pt x="5172297" y="1853278"/>
                  <a:pt x="5167452" y="1861483"/>
                </a:cubicBezTo>
                <a:cubicBezTo>
                  <a:pt x="5179827" y="1866643"/>
                  <a:pt x="5166788" y="1884999"/>
                  <a:pt x="5174266" y="1892417"/>
                </a:cubicBezTo>
                <a:lnTo>
                  <a:pt x="5189262" y="1895114"/>
                </a:lnTo>
                <a:lnTo>
                  <a:pt x="5187100" y="1899379"/>
                </a:lnTo>
                <a:lnTo>
                  <a:pt x="5180471" y="1907867"/>
                </a:lnTo>
                <a:cubicBezTo>
                  <a:pt x="5179609" y="1909162"/>
                  <a:pt x="5179647" y="1909994"/>
                  <a:pt x="5181361" y="1910265"/>
                </a:cubicBezTo>
                <a:cubicBezTo>
                  <a:pt x="5180995" y="1914884"/>
                  <a:pt x="5177893" y="1930292"/>
                  <a:pt x="5178268" y="1935584"/>
                </a:cubicBezTo>
                <a:lnTo>
                  <a:pt x="5183619" y="1942021"/>
                </a:lnTo>
                <a:lnTo>
                  <a:pt x="5184480" y="1945112"/>
                </a:lnTo>
                <a:lnTo>
                  <a:pt x="5172776" y="1961162"/>
                </a:lnTo>
                <a:lnTo>
                  <a:pt x="5168513" y="1969445"/>
                </a:lnTo>
                <a:lnTo>
                  <a:pt x="5126597" y="2024270"/>
                </a:lnTo>
                <a:lnTo>
                  <a:pt x="5119528" y="2107942"/>
                </a:lnTo>
                <a:cubicBezTo>
                  <a:pt x="5089290" y="2138038"/>
                  <a:pt x="5110415" y="2159228"/>
                  <a:pt x="5110356" y="2193455"/>
                </a:cubicBezTo>
                <a:cubicBezTo>
                  <a:pt x="5101302" y="2220953"/>
                  <a:pt x="5110381" y="2224200"/>
                  <a:pt x="5104992" y="2260088"/>
                </a:cubicBezTo>
                <a:cubicBezTo>
                  <a:pt x="5096504" y="2291744"/>
                  <a:pt x="5078225" y="2299003"/>
                  <a:pt x="5059439" y="2335735"/>
                </a:cubicBezTo>
                <a:cubicBezTo>
                  <a:pt x="5029465" y="2329020"/>
                  <a:pt x="5058046" y="2407546"/>
                  <a:pt x="5022061" y="2408995"/>
                </a:cubicBezTo>
                <a:cubicBezTo>
                  <a:pt x="5023289" y="2413465"/>
                  <a:pt x="5019654" y="2441580"/>
                  <a:pt x="5022253" y="2445869"/>
                </a:cubicBezTo>
                <a:cubicBezTo>
                  <a:pt x="5022440" y="2449625"/>
                  <a:pt x="5011241" y="2492743"/>
                  <a:pt x="5011426" y="2496499"/>
                </a:cubicBezTo>
                <a:lnTo>
                  <a:pt x="4994224" y="2549900"/>
                </a:lnTo>
                <a:cubicBezTo>
                  <a:pt x="4992353" y="2564757"/>
                  <a:pt x="4998952" y="2582253"/>
                  <a:pt x="4995245" y="2596456"/>
                </a:cubicBezTo>
                <a:lnTo>
                  <a:pt x="4988570" y="2606088"/>
                </a:lnTo>
                <a:cubicBezTo>
                  <a:pt x="4988504" y="2615842"/>
                  <a:pt x="4988436" y="2625597"/>
                  <a:pt x="4988371" y="2635351"/>
                </a:cubicBezTo>
                <a:lnTo>
                  <a:pt x="4983212" y="2665666"/>
                </a:lnTo>
                <a:lnTo>
                  <a:pt x="4968234" y="2715895"/>
                </a:lnTo>
                <a:lnTo>
                  <a:pt x="4975888" y="2725052"/>
                </a:lnTo>
                <a:lnTo>
                  <a:pt x="4980195" y="2726489"/>
                </a:lnTo>
                <a:lnTo>
                  <a:pt x="4976218" y="2740278"/>
                </a:lnTo>
                <a:lnTo>
                  <a:pt x="4980571" y="2751112"/>
                </a:lnTo>
                <a:lnTo>
                  <a:pt x="4973893" y="2760208"/>
                </a:lnTo>
                <a:lnTo>
                  <a:pt x="4979005" y="2790136"/>
                </a:lnTo>
                <a:lnTo>
                  <a:pt x="4986137" y="2804183"/>
                </a:lnTo>
                <a:cubicBezTo>
                  <a:pt x="4986150" y="2811409"/>
                  <a:pt x="4986162" y="2818634"/>
                  <a:pt x="4986175" y="2825860"/>
                </a:cubicBezTo>
                <a:cubicBezTo>
                  <a:pt x="4987474" y="2843788"/>
                  <a:pt x="4992871" y="2886513"/>
                  <a:pt x="4993936" y="2911749"/>
                </a:cubicBezTo>
                <a:cubicBezTo>
                  <a:pt x="4993313" y="2946689"/>
                  <a:pt x="4980300" y="2954448"/>
                  <a:pt x="4992563" y="2977278"/>
                </a:cubicBezTo>
                <a:cubicBezTo>
                  <a:pt x="4985688" y="2983455"/>
                  <a:pt x="4982051" y="2987749"/>
                  <a:pt x="4980516" y="2991092"/>
                </a:cubicBezTo>
                <a:cubicBezTo>
                  <a:pt x="4975910" y="3001119"/>
                  <a:pt x="4990216" y="3002537"/>
                  <a:pt x="4992801" y="3020247"/>
                </a:cubicBezTo>
                <a:cubicBezTo>
                  <a:pt x="4998517" y="3032637"/>
                  <a:pt x="5013148" y="3051512"/>
                  <a:pt x="5014805" y="3065434"/>
                </a:cubicBezTo>
                <a:cubicBezTo>
                  <a:pt x="4998836" y="3057428"/>
                  <a:pt x="5016840" y="3105196"/>
                  <a:pt x="5002733" y="3103777"/>
                </a:cubicBezTo>
                <a:cubicBezTo>
                  <a:pt x="5022381" y="3124610"/>
                  <a:pt x="4997365" y="3128169"/>
                  <a:pt x="5002941" y="3151828"/>
                </a:cubicBezTo>
                <a:cubicBezTo>
                  <a:pt x="5010264" y="3163902"/>
                  <a:pt x="5011356" y="3171780"/>
                  <a:pt x="5002883" y="3180546"/>
                </a:cubicBezTo>
                <a:cubicBezTo>
                  <a:pt x="5038586" y="3236545"/>
                  <a:pt x="5003723" y="3210316"/>
                  <a:pt x="5016711" y="3258677"/>
                </a:cubicBezTo>
                <a:lnTo>
                  <a:pt x="5017918" y="3262610"/>
                </a:lnTo>
                <a:lnTo>
                  <a:pt x="5011672" y="3277179"/>
                </a:lnTo>
                <a:lnTo>
                  <a:pt x="5009344" y="3278130"/>
                </a:lnTo>
                <a:lnTo>
                  <a:pt x="5026770" y="3325671"/>
                </a:lnTo>
                <a:lnTo>
                  <a:pt x="5024571" y="3332072"/>
                </a:lnTo>
                <a:lnTo>
                  <a:pt x="5041705" y="3362948"/>
                </a:lnTo>
                <a:lnTo>
                  <a:pt x="5047477" y="3378959"/>
                </a:lnTo>
                <a:lnTo>
                  <a:pt x="5060758" y="3407057"/>
                </a:lnTo>
                <a:lnTo>
                  <a:pt x="5058968" y="3409825"/>
                </a:lnTo>
                <a:lnTo>
                  <a:pt x="5062667" y="3415218"/>
                </a:lnTo>
                <a:lnTo>
                  <a:pt x="5060928" y="3419880"/>
                </a:lnTo>
                <a:lnTo>
                  <a:pt x="5062923" y="3424545"/>
                </a:lnTo>
                <a:cubicBezTo>
                  <a:pt x="5063537" y="3433967"/>
                  <a:pt x="5063494" y="3466028"/>
                  <a:pt x="5064623" y="3476412"/>
                </a:cubicBezTo>
                <a:lnTo>
                  <a:pt x="5069684" y="3486850"/>
                </a:lnTo>
                <a:lnTo>
                  <a:pt x="5063339" y="3496391"/>
                </a:lnTo>
                <a:lnTo>
                  <a:pt x="5070139" y="3531201"/>
                </a:lnTo>
                <a:lnTo>
                  <a:pt x="5079896" y="3542019"/>
                </a:lnTo>
                <a:lnTo>
                  <a:pt x="5087540" y="3552249"/>
                </a:lnTo>
                <a:lnTo>
                  <a:pt x="5087902" y="3553678"/>
                </a:lnTo>
                <a:lnTo>
                  <a:pt x="5091509" y="3568021"/>
                </a:lnTo>
                <a:lnTo>
                  <a:pt x="5091934" y="3569719"/>
                </a:lnTo>
                <a:lnTo>
                  <a:pt x="5089362" y="3586412"/>
                </a:lnTo>
                <a:lnTo>
                  <a:pt x="5092358" y="3597336"/>
                </a:lnTo>
                <a:lnTo>
                  <a:pt x="5084254" y="3606007"/>
                </a:lnTo>
                <a:cubicBezTo>
                  <a:pt x="5084262" y="3617747"/>
                  <a:pt x="5084273" y="3629488"/>
                  <a:pt x="5084281" y="3641228"/>
                </a:cubicBezTo>
                <a:lnTo>
                  <a:pt x="5091848" y="3653088"/>
                </a:lnTo>
                <a:lnTo>
                  <a:pt x="5097436" y="3664114"/>
                </a:lnTo>
                <a:cubicBezTo>
                  <a:pt x="5097463" y="3664599"/>
                  <a:pt x="5097491" y="3665084"/>
                  <a:pt x="5097518" y="3665569"/>
                </a:cubicBezTo>
                <a:cubicBezTo>
                  <a:pt x="5097915" y="3672776"/>
                  <a:pt x="5096966" y="3688591"/>
                  <a:pt x="5099829" y="3707357"/>
                </a:cubicBezTo>
                <a:cubicBezTo>
                  <a:pt x="5100505" y="3724716"/>
                  <a:pt x="5118078" y="3760234"/>
                  <a:pt x="5114696" y="3778166"/>
                </a:cubicBezTo>
                <a:cubicBezTo>
                  <a:pt x="5141627" y="3845122"/>
                  <a:pt x="5125427" y="3821305"/>
                  <a:pt x="5135379" y="3878222"/>
                </a:cubicBezTo>
                <a:cubicBezTo>
                  <a:pt x="5161519" y="3905047"/>
                  <a:pt x="5125417" y="4015047"/>
                  <a:pt x="5130138" y="4048117"/>
                </a:cubicBezTo>
                <a:cubicBezTo>
                  <a:pt x="5081804" y="4192084"/>
                  <a:pt x="5096262" y="4158987"/>
                  <a:pt x="5090040" y="4219510"/>
                </a:cubicBezTo>
                <a:cubicBezTo>
                  <a:pt x="5104553" y="4280033"/>
                  <a:pt x="5065380" y="4345686"/>
                  <a:pt x="5092812" y="4411258"/>
                </a:cubicBezTo>
                <a:cubicBezTo>
                  <a:pt x="5090630" y="4437329"/>
                  <a:pt x="5083878" y="4473140"/>
                  <a:pt x="5084599" y="4488531"/>
                </a:cubicBezTo>
                <a:cubicBezTo>
                  <a:pt x="5084423" y="4505410"/>
                  <a:pt x="5084248" y="4522289"/>
                  <a:pt x="5084072" y="4539168"/>
                </a:cubicBezTo>
                <a:cubicBezTo>
                  <a:pt x="5072114" y="4567830"/>
                  <a:pt x="5064305" y="4588197"/>
                  <a:pt x="5068936" y="4625153"/>
                </a:cubicBezTo>
                <a:cubicBezTo>
                  <a:pt x="5077433" y="4662889"/>
                  <a:pt x="5065899" y="4679357"/>
                  <a:pt x="5059114" y="4733115"/>
                </a:cubicBezTo>
                <a:cubicBezTo>
                  <a:pt x="5068687" y="4752352"/>
                  <a:pt x="5055370" y="4832308"/>
                  <a:pt x="5037209" y="4844323"/>
                </a:cubicBezTo>
                <a:cubicBezTo>
                  <a:pt x="5033444" y="4857054"/>
                  <a:pt x="5040194" y="4871554"/>
                  <a:pt x="5020638" y="4877992"/>
                </a:cubicBezTo>
                <a:cubicBezTo>
                  <a:pt x="4997151" y="4888353"/>
                  <a:pt x="5034418" y="4931200"/>
                  <a:pt x="5006413" y="4925805"/>
                </a:cubicBezTo>
                <a:cubicBezTo>
                  <a:pt x="5031964" y="4956261"/>
                  <a:pt x="4982840" y="4982633"/>
                  <a:pt x="4971037" y="5009272"/>
                </a:cubicBezTo>
                <a:cubicBezTo>
                  <a:pt x="4973259" y="5034036"/>
                  <a:pt x="4968375" y="5053859"/>
                  <a:pt x="4963105" y="5111369"/>
                </a:cubicBezTo>
                <a:cubicBezTo>
                  <a:pt x="4973224" y="5141336"/>
                  <a:pt x="4937413" y="5161742"/>
                  <a:pt x="4976341" y="5210876"/>
                </a:cubicBezTo>
                <a:cubicBezTo>
                  <a:pt x="4972455" y="5212581"/>
                  <a:pt x="4977054" y="5227501"/>
                  <a:pt x="4980617" y="5269726"/>
                </a:cubicBezTo>
                <a:cubicBezTo>
                  <a:pt x="4984182" y="5311951"/>
                  <a:pt x="4990390" y="5400671"/>
                  <a:pt x="4997733" y="5464225"/>
                </a:cubicBezTo>
                <a:cubicBezTo>
                  <a:pt x="5001765" y="5536542"/>
                  <a:pt x="4990225" y="5517959"/>
                  <a:pt x="5001400" y="5594585"/>
                </a:cubicBezTo>
                <a:cubicBezTo>
                  <a:pt x="4999908" y="5619318"/>
                  <a:pt x="4974042" y="5647975"/>
                  <a:pt x="4983700" y="5667896"/>
                </a:cubicBezTo>
                <a:cubicBezTo>
                  <a:pt x="4976834" y="5696311"/>
                  <a:pt x="4975579" y="5738356"/>
                  <a:pt x="4968506" y="5769225"/>
                </a:cubicBezTo>
                <a:cubicBezTo>
                  <a:pt x="4968926" y="5787258"/>
                  <a:pt x="4969344" y="5805291"/>
                  <a:pt x="4969765" y="5823324"/>
                </a:cubicBezTo>
                <a:cubicBezTo>
                  <a:pt x="4966122" y="5853058"/>
                  <a:pt x="4965608" y="5838948"/>
                  <a:pt x="4966129" y="5862699"/>
                </a:cubicBezTo>
                <a:lnTo>
                  <a:pt x="4970695" y="5906467"/>
                </a:lnTo>
                <a:lnTo>
                  <a:pt x="4991568" y="5939847"/>
                </a:lnTo>
                <a:cubicBezTo>
                  <a:pt x="4998848" y="5955713"/>
                  <a:pt x="4974731" y="5940131"/>
                  <a:pt x="4986815" y="5973994"/>
                </a:cubicBezTo>
                <a:cubicBezTo>
                  <a:pt x="4961187" y="5997051"/>
                  <a:pt x="4983444" y="6032039"/>
                  <a:pt x="4987776" y="6089693"/>
                </a:cubicBezTo>
                <a:lnTo>
                  <a:pt x="4991621" y="6224938"/>
                </a:lnTo>
                <a:cubicBezTo>
                  <a:pt x="4988442" y="6270972"/>
                  <a:pt x="5008962" y="6317522"/>
                  <a:pt x="5017157" y="6370251"/>
                </a:cubicBezTo>
                <a:cubicBezTo>
                  <a:pt x="5025353" y="6422980"/>
                  <a:pt x="5039938" y="6490855"/>
                  <a:pt x="5040797" y="6541313"/>
                </a:cubicBezTo>
                <a:cubicBezTo>
                  <a:pt x="5039898" y="6576319"/>
                  <a:pt x="5031912" y="6591883"/>
                  <a:pt x="5045375" y="6640957"/>
                </a:cubicBezTo>
                <a:cubicBezTo>
                  <a:pt x="5057505" y="6669536"/>
                  <a:pt x="5052276" y="6675394"/>
                  <a:pt x="5058442" y="6705297"/>
                </a:cubicBezTo>
                <a:cubicBezTo>
                  <a:pt x="5057367" y="6727133"/>
                  <a:pt x="5067901" y="6732087"/>
                  <a:pt x="5071125" y="6759582"/>
                </a:cubicBezTo>
                <a:cubicBezTo>
                  <a:pt x="5055614" y="6796071"/>
                  <a:pt x="5051656" y="6769544"/>
                  <a:pt x="5069172" y="6817746"/>
                </a:cubicBezTo>
                <a:cubicBezTo>
                  <a:pt x="5060956" y="6828354"/>
                  <a:pt x="5064525" y="6836369"/>
                  <a:pt x="5072322" y="6843646"/>
                </a:cubicBezTo>
                <a:lnTo>
                  <a:pt x="5091388" y="6857998"/>
                </a:lnTo>
                <a:lnTo>
                  <a:pt x="6096000" y="6857998"/>
                </a:lnTo>
                <a:lnTo>
                  <a:pt x="6096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C9E31C8-C4A7-4A28-AE81-EC6320873C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3739341" cy="1330839"/>
          </a:xfrm>
        </p:spPr>
        <p:txBody>
          <a:bodyPr>
            <a:normAutofit/>
          </a:bodyPr>
          <a:lstStyle/>
          <a:p>
            <a:r>
              <a:rPr lang="da-DK" dirty="0"/>
              <a:t>Komparativ metode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C9230D9-663B-4757-87C5-4F029C53B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2366" y="2194102"/>
            <a:ext cx="4235151" cy="3908586"/>
          </a:xfrm>
        </p:spPr>
        <p:txBody>
          <a:bodyPr>
            <a:normAutofit lnSpcReduction="10000"/>
          </a:bodyPr>
          <a:lstStyle/>
          <a:p>
            <a:r>
              <a:rPr lang="da-DK" sz="2000" dirty="0"/>
              <a:t>Komparativ metode kan både indeholde kvantitative og kvalitative data. </a:t>
            </a:r>
          </a:p>
          <a:p>
            <a:r>
              <a:rPr lang="da-DK" sz="2000" dirty="0"/>
              <a:t>Det som definerer metoden er systematisk sammenligning af to fænomener ud fra de samme kriterier. </a:t>
            </a:r>
          </a:p>
          <a:p>
            <a:r>
              <a:rPr lang="da-DK" sz="2000" dirty="0"/>
              <a:t>Jeg kan </a:t>
            </a:r>
            <a:r>
              <a:rPr lang="da-DK" sz="2000" dirty="0" err="1"/>
              <a:t>f.eks</a:t>
            </a:r>
            <a:r>
              <a:rPr lang="da-DK" sz="2000" dirty="0"/>
              <a:t> lave en komparativ analyse af Rusland og Ukraines ”kapabiliteter” </a:t>
            </a:r>
            <a:br>
              <a:rPr lang="da-DK" sz="1700" dirty="0"/>
            </a:br>
            <a:br>
              <a:rPr lang="da-DK" sz="1700" dirty="0"/>
            </a:br>
            <a:br>
              <a:rPr lang="da-DK" sz="1700" dirty="0"/>
            </a:br>
            <a:br>
              <a:rPr lang="da-DK" sz="1700" dirty="0"/>
            </a:br>
            <a:br>
              <a:rPr lang="da-DK" sz="1700" dirty="0"/>
            </a:br>
            <a:endParaRPr lang="da-DK" sz="1700" dirty="0"/>
          </a:p>
          <a:p>
            <a:pPr marL="0" indent="0">
              <a:buNone/>
            </a:pPr>
            <a:endParaRPr lang="da-DK" sz="1700" dirty="0"/>
          </a:p>
          <a:p>
            <a:endParaRPr lang="da-DK" sz="1700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2327C842-1926-4157-AC1D-6C6AE6EC0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097471"/>
              </p:ext>
            </p:extLst>
          </p:nvPr>
        </p:nvGraphicFramePr>
        <p:xfrm>
          <a:off x="5445457" y="2339362"/>
          <a:ext cx="6155143" cy="22030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7491">
                  <a:extLst>
                    <a:ext uri="{9D8B030D-6E8A-4147-A177-3AD203B41FA5}">
                      <a16:colId xmlns:a16="http://schemas.microsoft.com/office/drawing/2014/main" val="2005430692"/>
                    </a:ext>
                  </a:extLst>
                </a:gridCol>
                <a:gridCol w="2343826">
                  <a:extLst>
                    <a:ext uri="{9D8B030D-6E8A-4147-A177-3AD203B41FA5}">
                      <a16:colId xmlns:a16="http://schemas.microsoft.com/office/drawing/2014/main" val="116281000"/>
                    </a:ext>
                  </a:extLst>
                </a:gridCol>
                <a:gridCol w="2343826">
                  <a:extLst>
                    <a:ext uri="{9D8B030D-6E8A-4147-A177-3AD203B41FA5}">
                      <a16:colId xmlns:a16="http://schemas.microsoft.com/office/drawing/2014/main" val="1990690851"/>
                    </a:ext>
                  </a:extLst>
                </a:gridCol>
              </a:tblGrid>
              <a:tr h="470548">
                <a:tc>
                  <a:txBody>
                    <a:bodyPr/>
                    <a:lstStyle/>
                    <a:p>
                      <a:endParaRPr lang="da-DK" sz="2100"/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Rusland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Ukraine</a:t>
                      </a:r>
                    </a:p>
                  </a:txBody>
                  <a:tcPr marL="106943" marR="106943" marT="53471" marB="53471"/>
                </a:tc>
                <a:extLst>
                  <a:ext uri="{0D108BD9-81ED-4DB2-BD59-A6C34878D82A}">
                    <a16:rowId xmlns:a16="http://schemas.microsoft.com/office/drawing/2014/main" val="3898813191"/>
                  </a:ext>
                </a:extLst>
              </a:tr>
              <a:tr h="791376">
                <a:tc>
                  <a:txBody>
                    <a:bodyPr/>
                    <a:lstStyle/>
                    <a:p>
                      <a:r>
                        <a:rPr lang="da-DK" sz="2100"/>
                        <a:t>Militær 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Tal </a:t>
                      </a:r>
                    </a:p>
                    <a:p>
                      <a:r>
                        <a:rPr lang="da-DK" sz="2100"/>
                        <a:t>Ekspertudtalelse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Tal</a:t>
                      </a:r>
                    </a:p>
                    <a:p>
                      <a:r>
                        <a:rPr lang="da-DK" sz="2100"/>
                        <a:t>Ekspertudtalelse</a:t>
                      </a:r>
                    </a:p>
                  </a:txBody>
                  <a:tcPr marL="106943" marR="106943" marT="53471" marB="53471"/>
                </a:tc>
                <a:extLst>
                  <a:ext uri="{0D108BD9-81ED-4DB2-BD59-A6C34878D82A}">
                    <a16:rowId xmlns:a16="http://schemas.microsoft.com/office/drawing/2014/main" val="1909399862"/>
                  </a:ext>
                </a:extLst>
              </a:tr>
              <a:tr h="470548">
                <a:tc>
                  <a:txBody>
                    <a:bodyPr/>
                    <a:lstStyle/>
                    <a:p>
                      <a:r>
                        <a:rPr lang="da-DK" sz="2100"/>
                        <a:t>Alliancer 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Ekspertudtalelse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Ekspertudtalelse</a:t>
                      </a:r>
                    </a:p>
                  </a:txBody>
                  <a:tcPr marL="106943" marR="106943" marT="53471" marB="53471"/>
                </a:tc>
                <a:extLst>
                  <a:ext uri="{0D108BD9-81ED-4DB2-BD59-A6C34878D82A}">
                    <a16:rowId xmlns:a16="http://schemas.microsoft.com/office/drawing/2014/main" val="1436009111"/>
                  </a:ext>
                </a:extLst>
              </a:tr>
              <a:tr h="470548">
                <a:tc>
                  <a:txBody>
                    <a:bodyPr/>
                    <a:lstStyle/>
                    <a:p>
                      <a:r>
                        <a:rPr lang="da-DK" sz="2100"/>
                        <a:t>Økonomi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/>
                        <a:t>Tal</a:t>
                      </a:r>
                    </a:p>
                  </a:txBody>
                  <a:tcPr marL="106943" marR="106943" marT="53471" marB="53471"/>
                </a:tc>
                <a:tc>
                  <a:txBody>
                    <a:bodyPr/>
                    <a:lstStyle/>
                    <a:p>
                      <a:r>
                        <a:rPr lang="da-DK" sz="2100" dirty="0"/>
                        <a:t>Tal</a:t>
                      </a:r>
                    </a:p>
                  </a:txBody>
                  <a:tcPr marL="106943" marR="106943" marT="53471" marB="53471"/>
                </a:tc>
                <a:extLst>
                  <a:ext uri="{0D108BD9-81ED-4DB2-BD59-A6C34878D82A}">
                    <a16:rowId xmlns:a16="http://schemas.microsoft.com/office/drawing/2014/main" val="3072317949"/>
                  </a:ext>
                </a:extLst>
              </a:tr>
            </a:tbl>
          </a:graphicData>
        </a:graphic>
      </p:graphicFrame>
      <p:sp>
        <p:nvSpPr>
          <p:cNvPr id="5" name="Pil: højre 4">
            <a:extLst>
              <a:ext uri="{FF2B5EF4-FFF2-40B4-BE49-F238E27FC236}">
                <a16:creationId xmlns:a16="http://schemas.microsoft.com/office/drawing/2014/main" id="{893F5925-453B-4641-A6A3-7E079B82BB13}"/>
              </a:ext>
            </a:extLst>
          </p:cNvPr>
          <p:cNvSpPr/>
          <p:nvPr/>
        </p:nvSpPr>
        <p:spPr>
          <a:xfrm rot="5958396">
            <a:off x="7315199" y="1308912"/>
            <a:ext cx="74168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Tekstfelt 5">
            <a:extLst>
              <a:ext uri="{FF2B5EF4-FFF2-40B4-BE49-F238E27FC236}">
                <a16:creationId xmlns:a16="http://schemas.microsoft.com/office/drawing/2014/main" id="{4F9A3517-7DE9-45CD-9182-CBA2FB397B69}"/>
              </a:ext>
            </a:extLst>
          </p:cNvPr>
          <p:cNvSpPr txBox="1"/>
          <p:nvPr/>
        </p:nvSpPr>
        <p:spPr>
          <a:xfrm>
            <a:off x="6286500" y="314325"/>
            <a:ext cx="41624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Samfundsfagslærere </a:t>
            </a:r>
            <a:r>
              <a:rPr lang="da-DK" u="sng" dirty="0"/>
              <a:t>elsker</a:t>
            </a:r>
            <a:r>
              <a:rPr lang="da-DK" dirty="0"/>
              <a:t> tabeller der stiller dit arbejde systematisk op</a:t>
            </a:r>
          </a:p>
        </p:txBody>
      </p:sp>
    </p:spTree>
    <p:extLst>
      <p:ext uri="{BB962C8B-B14F-4D97-AF65-F5344CB8AC3E}">
        <p14:creationId xmlns:p14="http://schemas.microsoft.com/office/powerpoint/2010/main" val="2109868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4F6EF49-CF07-4299-8D84-3ECF4A889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6075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a-DK" dirty="0"/>
              <a:t>Basal videnskabsteori i samfundsfag - indhold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732F1B-6915-4E1B-AF88-750BBF43F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da-DK" sz="2400"/>
              <a:t>Videnskabelig basismodel </a:t>
            </a:r>
          </a:p>
          <a:p>
            <a:r>
              <a:rPr lang="da-DK" sz="2400"/>
              <a:t>Ideologi og forskning i samfundsfag </a:t>
            </a:r>
          </a:p>
          <a:p>
            <a:r>
              <a:rPr lang="da-DK" sz="2400"/>
              <a:t>Videnskabsteori og koblingen til teori</a:t>
            </a:r>
          </a:p>
          <a:p>
            <a:r>
              <a:rPr lang="da-DK" sz="2400"/>
              <a:t>Kort fortalt om tre videnskabsteoretiske tilgange: rational choice, kritisk teori og socialkonstruktivisme </a:t>
            </a:r>
          </a:p>
          <a:p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38571651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78D051C-8732-4243-A76A-33E4331F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Videnskabelig basismodel</a:t>
            </a:r>
          </a:p>
        </p:txBody>
      </p:sp>
      <p:pic>
        <p:nvPicPr>
          <p:cNvPr id="1026" name="Picture 2" descr="Den videnskabelige basismodel - Munkensdam Gymnasium">
            <a:extLst>
              <a:ext uri="{FF2B5EF4-FFF2-40B4-BE49-F238E27FC236}">
                <a16:creationId xmlns:a16="http://schemas.microsoft.com/office/drawing/2014/main" id="{E5D93B58-9E77-4EE9-8CB4-EA517C13F2E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41908" y="264160"/>
            <a:ext cx="4657388" cy="3749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A1A6BCF5-03F6-445B-9D0D-EE912D2B151D}"/>
              </a:ext>
            </a:extLst>
          </p:cNvPr>
          <p:cNvSpPr txBox="1"/>
          <p:nvPr/>
        </p:nvSpPr>
        <p:spPr>
          <a:xfrm>
            <a:off x="4897120" y="4389120"/>
            <a:ext cx="64109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Det er særligt i punkt 3. og 4. i modellen at du faktisk bruger videnskabsteori.</a:t>
            </a:r>
          </a:p>
          <a:p>
            <a:r>
              <a:rPr lang="da-DK" dirty="0"/>
              <a:t>Det er i 3. du skal give bud på hvordan din metode </a:t>
            </a:r>
            <a:r>
              <a:rPr lang="da-DK"/>
              <a:t>giver mening: </a:t>
            </a:r>
            <a:r>
              <a:rPr lang="da-DK" dirty="0"/>
              <a:t>hvilken viden den skaber og med </a:t>
            </a:r>
            <a:r>
              <a:rPr lang="da-DK"/>
              <a:t>hvilket formål - </a:t>
            </a:r>
            <a:r>
              <a:rPr lang="da-DK" dirty="0"/>
              <a:t>og her kan du så inddrage viden om </a:t>
            </a:r>
            <a:r>
              <a:rPr lang="da-DK"/>
              <a:t>videnskabsteoretiske tilgange, </a:t>
            </a:r>
            <a:r>
              <a:rPr lang="da-DK" dirty="0"/>
              <a:t>som vi gennemgår på de følgende slides. </a:t>
            </a:r>
          </a:p>
          <a:p>
            <a:r>
              <a:rPr lang="da-DK" dirty="0"/>
              <a:t>I 4. skal du overveje kritikpunkter af din tilgang – det ser vi også på i det følgende.   </a:t>
            </a:r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0EC55606-5E68-7082-6590-96B96974F05E}"/>
              </a:ext>
            </a:extLst>
          </p:cNvPr>
          <p:cNvSpPr txBox="1"/>
          <p:nvPr/>
        </p:nvSpPr>
        <p:spPr>
          <a:xfrm>
            <a:off x="9410700" y="661338"/>
            <a:ext cx="249555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Brug evt. basismodellen til at strukturere dit metodeafsnit. Og gør det tydeligt at det er det du gør</a:t>
            </a:r>
          </a:p>
        </p:txBody>
      </p:sp>
    </p:spTree>
    <p:extLst>
      <p:ext uri="{BB962C8B-B14F-4D97-AF65-F5344CB8AC3E}">
        <p14:creationId xmlns:p14="http://schemas.microsoft.com/office/powerpoint/2010/main" val="226237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9621A-6C51-5BA8-FFA0-B1E6CD0A3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Positivisme og hermeneutik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4BFAE3E-8F8F-2B41-5C88-D718CDB71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Positivisme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63E74F7A-E8C5-9D45-CC59-1763D08E83D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Samfundsfag skal tage udgangspunkt i naturvidenskabeligt ideal</a:t>
            </a:r>
          </a:p>
          <a:p>
            <a:r>
              <a:rPr lang="da-DK" dirty="0"/>
              <a:t>Vi skal kunne bevise teori (positivisme)</a:t>
            </a:r>
          </a:p>
          <a:p>
            <a:r>
              <a:rPr lang="da-DK" dirty="0"/>
              <a:t>.. Eller i det mindste have et ideal om at teste teorier (hypotetisk deduktiv)</a:t>
            </a:r>
          </a:p>
          <a:p>
            <a:r>
              <a:rPr lang="da-DK" dirty="0"/>
              <a:t>Den tilgang er stærkt forankret i økonomisk videnskab og noget politisk videnskab</a:t>
            </a:r>
          </a:p>
        </p:txBody>
      </p:sp>
      <p:sp>
        <p:nvSpPr>
          <p:cNvPr id="6" name="Pladsholder til tekst 5">
            <a:extLst>
              <a:ext uri="{FF2B5EF4-FFF2-40B4-BE49-F238E27FC236}">
                <a16:creationId xmlns:a16="http://schemas.microsoft.com/office/drawing/2014/main" id="{F8BEB461-8750-35F2-D52E-92665BC0F6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a-DK" dirty="0"/>
              <a:t>Hermeneutik</a:t>
            </a:r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5B32D84B-B3D5-7E07-B06C-B049FA3C7F4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dirty="0"/>
              <a:t>Samfundsfag er et fortolkende fag – udgangspunkt i </a:t>
            </a:r>
            <a:r>
              <a:rPr lang="da-DK" dirty="0" err="1"/>
              <a:t>hermenutik</a:t>
            </a:r>
            <a:endParaRPr lang="da-DK" dirty="0"/>
          </a:p>
          <a:p>
            <a:r>
              <a:rPr lang="da-DK" dirty="0"/>
              <a:t>Vi skal forstå og leve os ind i de verdensbilleder aktører handler ud fra – frem for at forsøge at bevise og afprøve teorier</a:t>
            </a:r>
          </a:p>
          <a:p>
            <a:r>
              <a:rPr lang="da-DK" dirty="0"/>
              <a:t>Den tilgang er stærk forankret i sociologi og til politisk teori.</a:t>
            </a:r>
          </a:p>
        </p:txBody>
      </p:sp>
    </p:spTree>
    <p:extLst>
      <p:ext uri="{BB962C8B-B14F-4D97-AF65-F5344CB8AC3E}">
        <p14:creationId xmlns:p14="http://schemas.microsoft.com/office/powerpoint/2010/main" val="11226240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73D120-A7D0-46E2-842A-ABB64F26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Hvordan hænger forskning og ideologi sammen?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D294FAB-5BEC-4041-9CAC-5555B66E705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105" y="2122329"/>
            <a:ext cx="5238750" cy="306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4AC28D4A-1D27-4D0A-89FA-517BE53EA85A}"/>
              </a:ext>
            </a:extLst>
          </p:cNvPr>
          <p:cNvSpPr txBox="1"/>
          <p:nvPr/>
        </p:nvSpPr>
        <p:spPr>
          <a:xfrm>
            <a:off x="6240147" y="1412240"/>
            <a:ext cx="451104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da-DK" sz="2000" dirty="0"/>
              <a:t>Samfundsvidenskabelige undersøgelser kan ikke adskilles 100% fra forskeren. </a:t>
            </a:r>
          </a:p>
          <a:p>
            <a:pPr marL="285750" indent="-285750">
              <a:buFontTx/>
              <a:buChar char="-"/>
            </a:pPr>
            <a:r>
              <a:rPr lang="da-DK" sz="2000" dirty="0"/>
              <a:t>Forskerens politiske synspunkter vil spille en vis rolle i valg af fokusområder, metode og formål med undersøgelsen</a:t>
            </a:r>
          </a:p>
          <a:p>
            <a:pPr marL="285750" indent="-285750">
              <a:buFontTx/>
              <a:buChar char="-"/>
            </a:pPr>
            <a:r>
              <a:rPr lang="da-DK" sz="2000" dirty="0"/>
              <a:t>På den anden side er der en række grundlæggende metodiske krav som skal sikre at </a:t>
            </a:r>
            <a:r>
              <a:rPr lang="da-DK" sz="2000" dirty="0" err="1"/>
              <a:t>f.eks</a:t>
            </a:r>
            <a:r>
              <a:rPr lang="da-DK" sz="2000" dirty="0"/>
              <a:t> en spørgeskemaundersøgelse kan gentages med samme resultat, at interview ikke fortolkes med et bestemt formål m.v.  </a:t>
            </a:r>
          </a:p>
        </p:txBody>
      </p:sp>
      <p:sp>
        <p:nvSpPr>
          <p:cNvPr id="3" name="Pil: højre 2">
            <a:extLst>
              <a:ext uri="{FF2B5EF4-FFF2-40B4-BE49-F238E27FC236}">
                <a16:creationId xmlns:a16="http://schemas.microsoft.com/office/drawing/2014/main" id="{3C758070-6945-4A26-B77D-ADB2960156E0}"/>
              </a:ext>
            </a:extLst>
          </p:cNvPr>
          <p:cNvSpPr/>
          <p:nvPr/>
        </p:nvSpPr>
        <p:spPr>
          <a:xfrm rot="19918356">
            <a:off x="4238625" y="5286375"/>
            <a:ext cx="1019175" cy="4667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99BF733D-0F0C-4167-9CC5-5A079AE52462}"/>
              </a:ext>
            </a:extLst>
          </p:cNvPr>
          <p:cNvSpPr txBox="1"/>
          <p:nvPr/>
        </p:nvSpPr>
        <p:spPr>
          <a:xfrm>
            <a:off x="1009878" y="5380672"/>
            <a:ext cx="336232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800" b="1" dirty="0"/>
              <a:t>Du kan som en del af dit metodeafsnit reflektere (kort) over om dit projekt har en politisk ”slagside”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97427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7" name="Rectangle 136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A419DC6-64A3-40D8-B55B-92E2A6B482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Videnskabsteori som baggrund for teori</a:t>
            </a: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felt 3">
            <a:extLst>
              <a:ext uri="{FF2B5EF4-FFF2-40B4-BE49-F238E27FC236}">
                <a16:creationId xmlns:a16="http://schemas.microsoft.com/office/drawing/2014/main" id="{1AC4A863-ADE8-4655-9A15-87883C478CC8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Teorierne</a:t>
            </a:r>
            <a:r>
              <a:rPr lang="en-US" sz="2000" dirty="0"/>
              <a:t> </a:t>
            </a:r>
            <a:r>
              <a:rPr lang="en-US" sz="2000"/>
              <a:t>har</a:t>
            </a:r>
            <a:r>
              <a:rPr lang="en-US" sz="2000" dirty="0"/>
              <a:t> </a:t>
            </a:r>
            <a:r>
              <a:rPr lang="en-US" sz="2000"/>
              <a:t>hver</a:t>
            </a:r>
            <a:r>
              <a:rPr lang="en-US" sz="2000" dirty="0"/>
              <a:t> </a:t>
            </a:r>
            <a:r>
              <a:rPr lang="en-US" sz="2000"/>
              <a:t>især</a:t>
            </a:r>
            <a:r>
              <a:rPr lang="en-US" sz="2000" dirty="0"/>
              <a:t> </a:t>
            </a:r>
            <a:r>
              <a:rPr lang="en-US" sz="2000"/>
              <a:t>en</a:t>
            </a:r>
            <a:r>
              <a:rPr lang="en-US" sz="2000" dirty="0"/>
              <a:t> </a:t>
            </a:r>
            <a:r>
              <a:rPr lang="en-US" sz="2000"/>
              <a:t>underlæggende</a:t>
            </a:r>
            <a:r>
              <a:rPr lang="en-US" sz="2000" dirty="0"/>
              <a:t> </a:t>
            </a:r>
            <a:r>
              <a:rPr lang="en-US" sz="2000"/>
              <a:t>tilgang</a:t>
            </a:r>
            <a:r>
              <a:rPr lang="en-US" sz="2000" dirty="0"/>
              <a:t> </a:t>
            </a:r>
            <a:r>
              <a:rPr lang="en-US" sz="2000"/>
              <a:t>til</a:t>
            </a:r>
            <a:r>
              <a:rPr lang="en-US" sz="2000" dirty="0"/>
              <a:t> </a:t>
            </a:r>
            <a:r>
              <a:rPr lang="en-US" sz="2000"/>
              <a:t>samfundsfag</a:t>
            </a:r>
            <a:r>
              <a:rPr lang="en-US" sz="2000" dirty="0"/>
              <a:t> </a:t>
            </a:r>
            <a:r>
              <a:rPr lang="en-US" sz="2000"/>
              <a:t>som</a:t>
            </a:r>
            <a:r>
              <a:rPr lang="en-US" sz="2000" dirty="0"/>
              <a:t> </a:t>
            </a:r>
            <a:r>
              <a:rPr lang="en-US" sz="2000"/>
              <a:t>en</a:t>
            </a:r>
            <a:r>
              <a:rPr lang="en-US" sz="2000" dirty="0"/>
              <a:t> </a:t>
            </a:r>
            <a:r>
              <a:rPr lang="en-US" sz="2000"/>
              <a:t>videnskab</a:t>
            </a:r>
            <a:r>
              <a:rPr lang="en-US" sz="2000" dirty="0"/>
              <a:t>. 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i="1"/>
              <a:t>Realismen</a:t>
            </a:r>
            <a:r>
              <a:rPr lang="en-US" sz="2000" i="1" dirty="0"/>
              <a:t> </a:t>
            </a:r>
            <a:r>
              <a:rPr lang="en-US" sz="2000" dirty="0"/>
              <a:t>er </a:t>
            </a:r>
            <a:r>
              <a:rPr lang="en-US" sz="2000"/>
              <a:t>f.eks</a:t>
            </a:r>
            <a:r>
              <a:rPr lang="en-US" sz="2000" dirty="0"/>
              <a:t> </a:t>
            </a:r>
            <a:r>
              <a:rPr lang="en-US" sz="2000"/>
              <a:t>baseret</a:t>
            </a:r>
            <a:r>
              <a:rPr lang="en-US" sz="2000" dirty="0"/>
              <a:t> </a:t>
            </a:r>
            <a:r>
              <a:rPr lang="en-US" sz="2000"/>
              <a:t>på</a:t>
            </a:r>
            <a:r>
              <a:rPr lang="en-US" sz="2000" dirty="0"/>
              <a:t> </a:t>
            </a:r>
            <a:r>
              <a:rPr lang="en-US" sz="2000"/>
              <a:t>en</a:t>
            </a:r>
            <a:r>
              <a:rPr lang="en-US" sz="2000" dirty="0"/>
              <a:t> rational choice </a:t>
            </a:r>
            <a:r>
              <a:rPr lang="en-US" sz="2000"/>
              <a:t>tilgang</a:t>
            </a:r>
            <a:r>
              <a:rPr lang="en-US" sz="2000" dirty="0"/>
              <a:t> </a:t>
            </a:r>
            <a:r>
              <a:rPr lang="en-US" sz="2000"/>
              <a:t>hvor</a:t>
            </a:r>
            <a:r>
              <a:rPr lang="en-US" sz="2000" dirty="0"/>
              <a:t> stater handler </a:t>
            </a:r>
            <a:r>
              <a:rPr lang="en-US" sz="2000"/>
              <a:t>som</a:t>
            </a:r>
            <a:r>
              <a:rPr lang="en-US" sz="2000" dirty="0"/>
              <a:t> </a:t>
            </a:r>
            <a:r>
              <a:rPr lang="en-US" sz="2000"/>
              <a:t>rationelle</a:t>
            </a:r>
            <a:r>
              <a:rPr lang="en-US" sz="2000" dirty="0"/>
              <a:t>, </a:t>
            </a:r>
            <a:r>
              <a:rPr lang="en-US" sz="2000"/>
              <a:t>nyttemaksimerende</a:t>
            </a:r>
            <a:r>
              <a:rPr lang="en-US" sz="2000" dirty="0"/>
              <a:t> </a:t>
            </a:r>
            <a:r>
              <a:rPr lang="en-US" sz="2000"/>
              <a:t>enheder</a:t>
            </a:r>
            <a:r>
              <a:rPr lang="en-US" sz="20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dirty="0"/>
              <a:t>her </a:t>
            </a:r>
            <a:r>
              <a:rPr lang="en-US" sz="2000"/>
              <a:t>præsenteres</a:t>
            </a:r>
            <a:r>
              <a:rPr lang="en-US" sz="2000" dirty="0"/>
              <a:t> </a:t>
            </a:r>
            <a:r>
              <a:rPr lang="en-US" sz="2000"/>
              <a:t>kort</a:t>
            </a:r>
            <a:r>
              <a:rPr lang="en-US" sz="2000" dirty="0"/>
              <a:t> </a:t>
            </a:r>
            <a:r>
              <a:rPr lang="en-US" sz="2000"/>
              <a:t>tre</a:t>
            </a:r>
            <a:r>
              <a:rPr lang="en-US" sz="2000" dirty="0"/>
              <a:t> </a:t>
            </a:r>
            <a:r>
              <a:rPr lang="en-US" sz="2000"/>
              <a:t>af</a:t>
            </a:r>
            <a:r>
              <a:rPr lang="en-US" sz="2000" dirty="0"/>
              <a:t> </a:t>
            </a:r>
            <a:r>
              <a:rPr lang="en-US" sz="2000"/>
              <a:t>disse</a:t>
            </a:r>
            <a:r>
              <a:rPr lang="en-US" sz="2000" dirty="0"/>
              <a:t> </a:t>
            </a:r>
            <a:r>
              <a:rPr lang="en-US" sz="2000"/>
              <a:t>tilgange</a:t>
            </a:r>
            <a:r>
              <a:rPr lang="en-US" sz="2000" dirty="0"/>
              <a:t> </a:t>
            </a:r>
            <a:endParaRPr lang="en-US" sz="2000" i="1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AEB232D-DF37-434A-A70F-3E7B6DA80F5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47673" y="2976307"/>
            <a:ext cx="6215358" cy="2921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" name="Rectangle 142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578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7EFA02-A491-41A0-9455-31128423A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/>
              <a:t>Rational choice</a:t>
            </a:r>
            <a:endParaRPr lang="da-DK" dirty="0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5C4C1A1-D0AC-4173-B6DE-1486F5E19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da-DK"/>
              <a:t>En tilgang til menneskelig handlen som er baseret på at vi overordnet træffer valg ud fra hvad der i vores egen interesse – at vi er </a:t>
            </a:r>
            <a:r>
              <a:rPr lang="da-DK" i="1"/>
              <a:t>nyttemaksimerende</a:t>
            </a:r>
            <a:endParaRPr lang="da-DK"/>
          </a:p>
          <a:p>
            <a:r>
              <a:rPr lang="da-DK"/>
              <a:t>Egen interesse er oftest defineret som materiel gevinst – dermed bliver vi et økonomisk menneske. Homo Economicus. </a:t>
            </a:r>
          </a:p>
          <a:p>
            <a:r>
              <a:rPr lang="da-DK"/>
              <a:t>Rational choice danner baggrund for en lang række teorier. Både økonomiske (udbud/efterspørgsel), sociologiske (f.eks downs teori om vælgeradfærd) og international politik (f.eks </a:t>
            </a:r>
            <a:r>
              <a:rPr lang="da-DK" i="1"/>
              <a:t>realismen</a:t>
            </a:r>
            <a:r>
              <a:rPr lang="da-DK"/>
              <a:t>)</a:t>
            </a:r>
          </a:p>
          <a:p>
            <a:r>
              <a:rPr lang="da-DK"/>
              <a:t>Rational choice hælder til kvantitative metodiske tilgange og er blevet bredt kritiseret for sin forsimplede tilgang til menneskelig adfærd. 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199753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8296E0D-962B-493A-87FC-EA91C1576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da-DK" dirty="0"/>
              <a:t>Kritisk teori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6F947EA-F17F-4AF5-BD0B-D2C9454863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da-DK" sz="2400"/>
              <a:t>Kritisk teori er en betegnelse for en ”skole” af forskere som udspringer i Karl Marx kritik af kapitalismen. </a:t>
            </a:r>
          </a:p>
          <a:p>
            <a:r>
              <a:rPr lang="da-DK" sz="2400"/>
              <a:t>Ifølge kritisk teori skal samfundsfaglig forskning ikke kun beskrive samfundet, men være med til at forandre det til det bedre. </a:t>
            </a:r>
          </a:p>
          <a:p>
            <a:r>
              <a:rPr lang="da-DK" sz="2400"/>
              <a:t>Målet er at afdække hvordan undertrykkelse foregår, og sætte os fri fra den – </a:t>
            </a:r>
            <a:r>
              <a:rPr lang="da-DK" sz="2400" err="1"/>
              <a:t>f.eks</a:t>
            </a:r>
            <a:r>
              <a:rPr lang="da-DK" sz="2400"/>
              <a:t> frihed fra diskrimination, ulighed m.m. </a:t>
            </a:r>
          </a:p>
          <a:p>
            <a:r>
              <a:rPr lang="da-DK" sz="2400"/>
              <a:t>Pierre Bourdieu, Axel </a:t>
            </a:r>
            <a:r>
              <a:rPr lang="da-DK" sz="2400" err="1"/>
              <a:t>Honneth</a:t>
            </a:r>
            <a:r>
              <a:rPr lang="da-DK" sz="2400"/>
              <a:t> og Hartmut Rosa er eksempler på forskere der arbejder indenfor kritisk teori.</a:t>
            </a:r>
          </a:p>
          <a:p>
            <a:r>
              <a:rPr lang="da-DK" sz="2400"/>
              <a:t>Kritikken af dette perspektiv er det politiske projekt der lægger bag den kritiske teori. Der kan være en fristelse til at ”bøje” data for at de passer ind i teorien og dermed er man i konflikt med grundlæggende forskningskriterier. </a:t>
            </a:r>
          </a:p>
          <a:p>
            <a:endParaRPr lang="da-DK" sz="2400"/>
          </a:p>
        </p:txBody>
      </p:sp>
    </p:spTree>
    <p:extLst>
      <p:ext uri="{BB962C8B-B14F-4D97-AF65-F5344CB8AC3E}">
        <p14:creationId xmlns:p14="http://schemas.microsoft.com/office/powerpoint/2010/main" val="41432495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C89CE54-4A8A-457E-B2B4-EF51C62E2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3600" dirty="0">
                <a:solidFill>
                  <a:srgbClr val="FFFFFF"/>
                </a:solidFill>
              </a:rPr>
              <a:t>Social-</a:t>
            </a:r>
            <a:br>
              <a:rPr lang="da-DK" sz="3600" dirty="0">
                <a:solidFill>
                  <a:srgbClr val="FFFFFF"/>
                </a:solidFill>
              </a:rPr>
            </a:br>
            <a:r>
              <a:rPr lang="da-DK" sz="3600" dirty="0">
                <a:solidFill>
                  <a:srgbClr val="FFFFFF"/>
                </a:solidFill>
              </a:rPr>
              <a:t>konstruktivisme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06DDE56-7B8C-45DD-8232-D6B6EB0CE2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da-DK" sz="2400"/>
              <a:t>Socialkonstruktivismens udgangspunkt er at vores virkelighedsopfattelse er samfundsskabt. </a:t>
            </a:r>
          </a:p>
          <a:p>
            <a:r>
              <a:rPr lang="da-DK" sz="2400"/>
              <a:t>Vores sprog og øvrige måder at kommunikere med hinanden er udtryk for vores forståelse af verden og er samtidig med til at reproducere en bestemt form for samfund. </a:t>
            </a:r>
          </a:p>
          <a:p>
            <a:r>
              <a:rPr lang="da-DK" sz="2400"/>
              <a:t>Diskursbegrebet tager sit udgangspunkt for socialkonstruktivismen – her ser vi på hvordan diskurser bekæmper hinanden og er et udtryk for magt. </a:t>
            </a:r>
          </a:p>
          <a:p>
            <a:r>
              <a:rPr lang="da-DK" sz="2400"/>
              <a:t>Kritik af diskursanalysen er at den lægger </a:t>
            </a:r>
            <a:r>
              <a:rPr lang="da-DK" sz="2400" u="sng"/>
              <a:t>for</a:t>
            </a:r>
            <a:r>
              <a:rPr lang="da-DK" sz="2400"/>
              <a:t> stor vægt på sprogets betydning over den ”fysiske verden”. Derudover at den opløser alle værdier til diskurser som dermed bliver lige gode. -&gt; værdirelativisme.</a:t>
            </a:r>
          </a:p>
        </p:txBody>
      </p:sp>
    </p:spTree>
    <p:extLst>
      <p:ext uri="{BB962C8B-B14F-4D97-AF65-F5344CB8AC3E}">
        <p14:creationId xmlns:p14="http://schemas.microsoft.com/office/powerpoint/2010/main" val="42588678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ED983EB-3217-429F-9094-D28156C30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a-DK" sz="5400" dirty="0"/>
              <a:t>Indholdet i dag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B053852-2E82-45E8-8F18-C55A54866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669085"/>
            <a:ext cx="8074815" cy="3100780"/>
          </a:xfrm>
        </p:spPr>
        <p:txBody>
          <a:bodyPr anchor="t">
            <a:normAutofit fontScale="92500" lnSpcReduction="10000"/>
          </a:bodyPr>
          <a:lstStyle/>
          <a:p>
            <a:r>
              <a:rPr lang="da-DK" sz="2400" dirty="0"/>
              <a:t>Fokus på hvad i kan inddrage i jeres metodeafsnit – og forståelsen af logikken i jeres opgave. </a:t>
            </a:r>
          </a:p>
          <a:p>
            <a:r>
              <a:rPr lang="da-DK" sz="2400" dirty="0"/>
              <a:t>Hvad definerer samfundsfag </a:t>
            </a:r>
          </a:p>
          <a:p>
            <a:r>
              <a:rPr lang="da-DK" sz="2400" dirty="0"/>
              <a:t>Hvad er begreb, model og teori og hvordan hænger de sammen? </a:t>
            </a:r>
          </a:p>
          <a:p>
            <a:r>
              <a:rPr lang="da-DK" sz="2400" dirty="0"/>
              <a:t>Hvad er kvalitativ, kvantitativ og komparativ metode</a:t>
            </a:r>
          </a:p>
          <a:p>
            <a:r>
              <a:rPr lang="da-DK" sz="2400" dirty="0"/>
              <a:t>Hvad er basal videnskabsteori</a:t>
            </a:r>
          </a:p>
          <a:p>
            <a:r>
              <a:rPr lang="da-DK" sz="2400" dirty="0"/>
              <a:t>Hvad definerer tre centrale videnskabsteoretiske skoler i samfundsfag</a:t>
            </a:r>
          </a:p>
        </p:txBody>
      </p:sp>
    </p:spTree>
    <p:extLst>
      <p:ext uri="{BB962C8B-B14F-4D97-AF65-F5344CB8AC3E}">
        <p14:creationId xmlns:p14="http://schemas.microsoft.com/office/powerpoint/2010/main" val="546477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F37EDD0-781E-4DFD-9C63-8F6AEC6F5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a-DK" sz="5000" dirty="0"/>
              <a:t>Hvorfor skal vi lære om metode og videnskabsteori? 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60B3DFA-60D1-4DAE-8734-BAA15F3CE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r>
              <a:rPr lang="da-DK" sz="2000" dirty="0"/>
              <a:t>For det første giver det en bedre forståelse for de fag i har i gymnasiet og hele baggrunden for undervisningen. </a:t>
            </a:r>
          </a:p>
          <a:p>
            <a:r>
              <a:rPr lang="da-DK" sz="2000" dirty="0"/>
              <a:t>For det andet er det et krav, at i forholder jer til de fag i anvender, hvordan de er forskellige og hvilke metoder i bruger i fagene i både DHO, SRO og SRP. .. og de overvejelser indgår som en del af bedømmelsen. </a:t>
            </a:r>
          </a:p>
          <a:p>
            <a:r>
              <a:rPr lang="da-DK" sz="2000" dirty="0"/>
              <a:t>Og endelig: det er svaret på nogle rimeligt grundlæggende spørgsmål som: </a:t>
            </a:r>
            <a:r>
              <a:rPr lang="da-DK" sz="2000" u="sng" dirty="0"/>
              <a:t>Hvorfor</a:t>
            </a:r>
            <a:r>
              <a:rPr lang="da-DK" sz="2000" dirty="0"/>
              <a:t> skal vi overhovedet have samfundsfag? Og: </a:t>
            </a:r>
            <a:r>
              <a:rPr lang="da-DK" sz="2000" u="sng" dirty="0"/>
              <a:t>Hvordan</a:t>
            </a:r>
            <a:r>
              <a:rPr lang="da-DK" sz="2000" dirty="0"/>
              <a:t> opnår vi egentlig viden?</a:t>
            </a:r>
          </a:p>
        </p:txBody>
      </p:sp>
    </p:spTree>
    <p:extLst>
      <p:ext uri="{BB962C8B-B14F-4D97-AF65-F5344CB8AC3E}">
        <p14:creationId xmlns:p14="http://schemas.microsoft.com/office/powerpoint/2010/main" val="1794212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37E4656-830B-44E0-83D2-A43EFB8928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da-DK" sz="6700" dirty="0"/>
              <a:t>Om faget Samfundsfag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9344197-A92C-49CD-B10A-9A810B7C4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580641"/>
            <a:ext cx="8074815" cy="3189224"/>
          </a:xfrm>
        </p:spPr>
        <p:txBody>
          <a:bodyPr anchor="t">
            <a:noAutofit/>
          </a:bodyPr>
          <a:lstStyle/>
          <a:p>
            <a:r>
              <a:rPr lang="da-DK" sz="2000" b="1" dirty="0"/>
              <a:t>Genstandsfelt: </a:t>
            </a:r>
            <a:r>
              <a:rPr lang="da-DK" sz="2000" dirty="0"/>
              <a:t>Politik, økonomi, sociologi, international politik. </a:t>
            </a:r>
            <a:br>
              <a:rPr lang="da-DK" sz="2000" dirty="0"/>
            </a:br>
            <a:r>
              <a:rPr lang="da-DK" sz="2000" i="1" dirty="0"/>
              <a:t>Aktualitet </a:t>
            </a:r>
            <a:r>
              <a:rPr lang="da-DK" sz="2000" dirty="0"/>
              <a:t>definerer samfundsfag i gymnasiet og generelt er samfundsfag optaget af at forstå grupper op til hele samfunds adfærd. </a:t>
            </a:r>
            <a:endParaRPr lang="da-DK" sz="2000" i="1" dirty="0"/>
          </a:p>
          <a:p>
            <a:r>
              <a:rPr lang="da-DK" sz="2000" b="1" dirty="0"/>
              <a:t>Metode</a:t>
            </a:r>
            <a:r>
              <a:rPr lang="da-DK" sz="2000" dirty="0"/>
              <a:t>: Stærk tradition for teorier og visualisering gennem modeller. Derudover lånes der metoder både fra matematik og humaniora.</a:t>
            </a:r>
          </a:p>
          <a:p>
            <a:r>
              <a:rPr lang="da-DK" sz="2000" b="1" dirty="0"/>
              <a:t>Formål: </a:t>
            </a:r>
            <a:r>
              <a:rPr lang="da-DK" sz="2000" dirty="0"/>
              <a:t>På c-niveau er målet udelukkende </a:t>
            </a:r>
            <a:r>
              <a:rPr lang="da-DK" sz="2000" i="1" dirty="0"/>
              <a:t>dannelse</a:t>
            </a:r>
            <a:r>
              <a:rPr lang="da-DK" sz="2000" dirty="0"/>
              <a:t>. På A-niveau (og universitetet) er der større krav til at kunne bruge faget systematisk til at undersøge samfundsfaglige problemstillinger.  </a:t>
            </a:r>
          </a:p>
          <a:p>
            <a:r>
              <a:rPr lang="da-DK" sz="2000" b="1" dirty="0"/>
              <a:t>Så: </a:t>
            </a:r>
            <a:r>
              <a:rPr lang="da-DK" sz="2000" dirty="0"/>
              <a:t>i bliver klædt på til 1. at være </a:t>
            </a:r>
            <a:r>
              <a:rPr lang="da-DK" sz="2000" u="sng" dirty="0"/>
              <a:t>samfundsborgere</a:t>
            </a:r>
            <a:r>
              <a:rPr lang="da-DK" sz="2000" dirty="0"/>
              <a:t> 2. at kunne bruge de </a:t>
            </a:r>
            <a:r>
              <a:rPr lang="da-DK" sz="2000" u="sng" dirty="0"/>
              <a:t>værktøjer</a:t>
            </a:r>
            <a:r>
              <a:rPr lang="da-DK" sz="2000" dirty="0"/>
              <a:t> vi lærer i samfundsfag til at undersøge en lang række forskellige problemstillinger.  </a:t>
            </a:r>
          </a:p>
        </p:txBody>
      </p:sp>
      <p:sp>
        <p:nvSpPr>
          <p:cNvPr id="4" name="Pil: højre 3">
            <a:extLst>
              <a:ext uri="{FF2B5EF4-FFF2-40B4-BE49-F238E27FC236}">
                <a16:creationId xmlns:a16="http://schemas.microsoft.com/office/drawing/2014/main" id="{5577D236-57ED-471E-853D-D120D4124DF1}"/>
              </a:ext>
            </a:extLst>
          </p:cNvPr>
          <p:cNvSpPr/>
          <p:nvPr/>
        </p:nvSpPr>
        <p:spPr>
          <a:xfrm rot="7692014">
            <a:off x="9547867" y="2352430"/>
            <a:ext cx="863600" cy="6333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5" name="Tekstfelt 4">
            <a:extLst>
              <a:ext uri="{FF2B5EF4-FFF2-40B4-BE49-F238E27FC236}">
                <a16:creationId xmlns:a16="http://schemas.microsoft.com/office/drawing/2014/main" id="{0DDC69A9-4B88-4286-B2A6-BA47D4585484}"/>
              </a:ext>
            </a:extLst>
          </p:cNvPr>
          <p:cNvSpPr txBox="1"/>
          <p:nvPr/>
        </p:nvSpPr>
        <p:spPr>
          <a:xfrm>
            <a:off x="9226417" y="919020"/>
            <a:ext cx="21921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Hvad er det samfundsfag bidrager med til lige præcis dit projekt?</a:t>
            </a:r>
          </a:p>
        </p:txBody>
      </p:sp>
    </p:spTree>
    <p:extLst>
      <p:ext uri="{BB962C8B-B14F-4D97-AF65-F5344CB8AC3E}">
        <p14:creationId xmlns:p14="http://schemas.microsoft.com/office/powerpoint/2010/main" val="1292062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88798F3A-BA57-4398-807C-460826674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da-DK" sz="5600" dirty="0"/>
              <a:t>Begreber, modeller og teorier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C9CEF1-F271-4453-BE13-A5C8C84B5B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59" y="1290320"/>
            <a:ext cx="4945377" cy="4114800"/>
          </a:xfrm>
        </p:spPr>
        <p:txBody>
          <a:bodyPr anchor="ctr">
            <a:noAutofit/>
          </a:bodyPr>
          <a:lstStyle/>
          <a:p>
            <a:r>
              <a:rPr lang="da-DK" sz="1600" dirty="0"/>
              <a:t>Samfundsfaglig viden er forankret i </a:t>
            </a:r>
            <a:r>
              <a:rPr lang="da-DK" sz="1600" b="1" dirty="0"/>
              <a:t>begreber, modeller og teorier</a:t>
            </a:r>
          </a:p>
          <a:p>
            <a:r>
              <a:rPr lang="da-DK" sz="1600" dirty="0"/>
              <a:t>Et </a:t>
            </a:r>
            <a:r>
              <a:rPr lang="da-DK" sz="1600" b="1" dirty="0"/>
              <a:t>begreb</a:t>
            </a:r>
            <a:r>
              <a:rPr lang="da-DK" sz="1600" dirty="0"/>
              <a:t> som </a:t>
            </a:r>
            <a:r>
              <a:rPr lang="da-DK" sz="1600" dirty="0" err="1"/>
              <a:t>f.eks</a:t>
            </a:r>
            <a:r>
              <a:rPr lang="da-DK" sz="1600" dirty="0"/>
              <a:t> </a:t>
            </a:r>
            <a:r>
              <a:rPr lang="da-DK" sz="1600" i="1" dirty="0"/>
              <a:t>liberalisme</a:t>
            </a:r>
            <a:r>
              <a:rPr lang="da-DK" sz="1600" dirty="0"/>
              <a:t> dækker over et særligt syn på samfundet og på det </a:t>
            </a:r>
            <a:r>
              <a:rPr lang="da-DK" sz="1600" dirty="0" err="1"/>
              <a:t>idéelle</a:t>
            </a:r>
            <a:r>
              <a:rPr lang="da-DK" sz="1600" dirty="0"/>
              <a:t> samfund som indebærer individets ret over statens, det frie marked, friheder som </a:t>
            </a:r>
            <a:r>
              <a:rPr lang="da-DK" sz="1600" dirty="0" err="1"/>
              <a:t>f.eks</a:t>
            </a:r>
            <a:r>
              <a:rPr lang="da-DK" sz="1600" dirty="0"/>
              <a:t> ytringsfrihed og en del andet.</a:t>
            </a:r>
          </a:p>
          <a:p>
            <a:r>
              <a:rPr lang="da-DK" sz="1600" dirty="0"/>
              <a:t>En </a:t>
            </a:r>
            <a:r>
              <a:rPr lang="da-DK" sz="1600" b="1" dirty="0"/>
              <a:t>teori</a:t>
            </a:r>
            <a:r>
              <a:rPr lang="da-DK" sz="1600" dirty="0"/>
              <a:t> er en systematisk forklaring på de ting vi oplever i virkeligheden. </a:t>
            </a:r>
            <a:r>
              <a:rPr lang="da-DK" sz="1600" dirty="0" err="1"/>
              <a:t>F.eks</a:t>
            </a:r>
            <a:r>
              <a:rPr lang="da-DK" sz="1600" dirty="0"/>
              <a:t> hvorfor partier gør som de gør, eller hvorfor nogle mennesker bliver kriminelle. Judith Butlers teori om </a:t>
            </a:r>
            <a:r>
              <a:rPr lang="da-DK" sz="1600" dirty="0" err="1"/>
              <a:t>kønningsprocesser</a:t>
            </a:r>
            <a:r>
              <a:rPr lang="da-DK" sz="1600" dirty="0"/>
              <a:t> og ”</a:t>
            </a:r>
            <a:r>
              <a:rPr lang="da-DK" sz="1600" dirty="0" err="1"/>
              <a:t>boying</a:t>
            </a:r>
            <a:r>
              <a:rPr lang="da-DK" sz="1600" dirty="0"/>
              <a:t> / </a:t>
            </a:r>
            <a:r>
              <a:rPr lang="da-DK" sz="1600" dirty="0" err="1"/>
              <a:t>girling</a:t>
            </a:r>
            <a:r>
              <a:rPr lang="da-DK" sz="1600" dirty="0"/>
              <a:t>” er et eksempel på en teori. </a:t>
            </a:r>
          </a:p>
          <a:p>
            <a:r>
              <a:rPr lang="da-DK" sz="1600" dirty="0"/>
              <a:t>En </a:t>
            </a:r>
            <a:r>
              <a:rPr lang="da-DK" sz="1600" b="1" dirty="0"/>
              <a:t>model </a:t>
            </a:r>
            <a:r>
              <a:rPr lang="da-DK" sz="1600" dirty="0"/>
              <a:t>er en forenklet fremstilling af virkeligheden som tydeliggør bestemte sammenhænge. </a:t>
            </a:r>
            <a:r>
              <a:rPr lang="da-DK" sz="1600" dirty="0" err="1"/>
              <a:t>F.eks</a:t>
            </a:r>
            <a:r>
              <a:rPr lang="da-DK" sz="1600" dirty="0"/>
              <a:t> årsagssammenhænge eller begivenhedsforløb.   </a:t>
            </a:r>
          </a:p>
        </p:txBody>
      </p:sp>
    </p:spTree>
    <p:extLst>
      <p:ext uri="{BB962C8B-B14F-4D97-AF65-F5344CB8AC3E}">
        <p14:creationId xmlns:p14="http://schemas.microsoft.com/office/powerpoint/2010/main" val="245727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22F15A2D-2324-487D-A02A-BF46C5C580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17A7F34E-D418-47E2-9F86-2C45BBC312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5" name="Right Triangle 74">
            <a:extLst>
              <a:ext uri="{FF2B5EF4-FFF2-40B4-BE49-F238E27FC236}">
                <a16:creationId xmlns:a16="http://schemas.microsoft.com/office/drawing/2014/main" id="{2AEAFA59-923A-4F54-8B49-44C970BC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26" name="Picture 2" descr="Begreber, modeller og teorier | Metodebogen">
            <a:extLst>
              <a:ext uri="{FF2B5EF4-FFF2-40B4-BE49-F238E27FC236}">
                <a16:creationId xmlns:a16="http://schemas.microsoft.com/office/drawing/2014/main" id="{6C95CD80-243E-413E-A095-44621151D7F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3443" y="2387760"/>
            <a:ext cx="7746709" cy="2963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felt 3">
            <a:extLst>
              <a:ext uri="{FF2B5EF4-FFF2-40B4-BE49-F238E27FC236}">
                <a16:creationId xmlns:a16="http://schemas.microsoft.com/office/drawing/2014/main" id="{F5DB9F02-D71B-4D18-84A2-36598391805F}"/>
              </a:ext>
            </a:extLst>
          </p:cNvPr>
          <p:cNvSpPr txBox="1"/>
          <p:nvPr/>
        </p:nvSpPr>
        <p:spPr>
          <a:xfrm>
            <a:off x="6095146" y="813138"/>
            <a:ext cx="447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Der er et ”hierarki” mellem teorier, modeller og begreber. </a:t>
            </a:r>
          </a:p>
          <a:p>
            <a:r>
              <a:rPr lang="da-DK" dirty="0"/>
              <a:t>Til at starte med lærer vi begreber. Senere modeller og teorier.</a:t>
            </a:r>
          </a:p>
          <a:p>
            <a:r>
              <a:rPr lang="da-DK" dirty="0"/>
              <a:t>Begreber er ofte knyttet til en bestemt teori. </a:t>
            </a:r>
            <a:r>
              <a:rPr lang="da-DK" dirty="0" err="1"/>
              <a:t>F.eks</a:t>
            </a:r>
            <a:r>
              <a:rPr lang="da-DK" dirty="0"/>
              <a:t> </a:t>
            </a:r>
            <a:r>
              <a:rPr lang="da-DK" i="1" dirty="0"/>
              <a:t>Klassekamp</a:t>
            </a:r>
            <a:r>
              <a:rPr lang="da-DK" dirty="0"/>
              <a:t> som er knyttet til Marx teorier som samlet kan kaldes </a:t>
            </a:r>
            <a:r>
              <a:rPr lang="da-DK" i="1" dirty="0"/>
              <a:t>marxisme</a:t>
            </a:r>
            <a:endParaRPr lang="da-DK" dirty="0"/>
          </a:p>
        </p:txBody>
      </p:sp>
      <p:sp>
        <p:nvSpPr>
          <p:cNvPr id="2" name="Pil: nedad 1">
            <a:extLst>
              <a:ext uri="{FF2B5EF4-FFF2-40B4-BE49-F238E27FC236}">
                <a16:creationId xmlns:a16="http://schemas.microsoft.com/office/drawing/2014/main" id="{BB2630DF-F02F-4A59-991C-5B83F0A3ECFA}"/>
              </a:ext>
            </a:extLst>
          </p:cNvPr>
          <p:cNvSpPr/>
          <p:nvPr/>
        </p:nvSpPr>
        <p:spPr>
          <a:xfrm>
            <a:off x="1767840" y="1808480"/>
            <a:ext cx="599440" cy="802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" name="Tekstfelt 2">
            <a:extLst>
              <a:ext uri="{FF2B5EF4-FFF2-40B4-BE49-F238E27FC236}">
                <a16:creationId xmlns:a16="http://schemas.microsoft.com/office/drawing/2014/main" id="{F55CF185-DDAD-4115-9959-4F3FCAC3F221}"/>
              </a:ext>
            </a:extLst>
          </p:cNvPr>
          <p:cNvSpPr txBox="1"/>
          <p:nvPr/>
        </p:nvSpPr>
        <p:spPr>
          <a:xfrm>
            <a:off x="1043443" y="924560"/>
            <a:ext cx="2360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Hvilke/Hvilken teori er central for dit projekt?</a:t>
            </a:r>
          </a:p>
        </p:txBody>
      </p:sp>
    </p:spTree>
    <p:extLst>
      <p:ext uri="{BB962C8B-B14F-4D97-AF65-F5344CB8AC3E}">
        <p14:creationId xmlns:p14="http://schemas.microsoft.com/office/powerpoint/2010/main" val="1123949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306CC5B-CD51-4AEF-8903-8CC8954F5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8"/>
            <a:ext cx="10515600" cy="1133499"/>
          </a:xfrm>
        </p:spPr>
        <p:txBody>
          <a:bodyPr>
            <a:normAutofit/>
          </a:bodyPr>
          <a:lstStyle/>
          <a:p>
            <a:pPr algn="ctr"/>
            <a:r>
              <a:rPr lang="da-DK" sz="5200"/>
              <a:t>Empiri	</a:t>
            </a:r>
          </a:p>
        </p:txBody>
      </p:sp>
      <p:graphicFrame>
        <p:nvGraphicFramePr>
          <p:cNvPr id="26" name="Pladsholder til indhold 2">
            <a:extLst>
              <a:ext uri="{FF2B5EF4-FFF2-40B4-BE49-F238E27FC236}">
                <a16:creationId xmlns:a16="http://schemas.microsoft.com/office/drawing/2014/main" id="{A5FDEA4D-30C8-4C7A-B240-CDDCB8A8D6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0465547"/>
              </p:ext>
            </p:extLst>
          </p:nvPr>
        </p:nvGraphicFramePr>
        <p:xfrm>
          <a:off x="838200" y="1828800"/>
          <a:ext cx="10515600" cy="4352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6779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CB6183C-AE0A-45F8-8227-69D16AEC7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da-DK" sz="3800"/>
              <a:t>Samfundsfaglig Empiri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Pladsholder til indhold 2">
            <a:extLst>
              <a:ext uri="{FF2B5EF4-FFF2-40B4-BE49-F238E27FC236}">
                <a16:creationId xmlns:a16="http://schemas.microsoft.com/office/drawing/2014/main" id="{81B8A689-0605-4943-BD6E-7D7F2B19732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088630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566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6937F8-19FD-4209-BCD9-0F5C761F0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88" y="380207"/>
            <a:ext cx="10515600" cy="739775"/>
          </a:xfrm>
        </p:spPr>
        <p:txBody>
          <a:bodyPr/>
          <a:lstStyle/>
          <a:p>
            <a:r>
              <a:rPr lang="da-DK" dirty="0"/>
              <a:t>Styrker og svagheder ved empirien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17E6951-5D7D-4820-86A8-AA9EBCD562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252538"/>
            <a:ext cx="5157787" cy="1004887"/>
          </a:xfrm>
        </p:spPr>
        <p:txBody>
          <a:bodyPr>
            <a:normAutofit/>
          </a:bodyPr>
          <a:lstStyle/>
          <a:p>
            <a:endParaRPr lang="da-DK" dirty="0"/>
          </a:p>
          <a:p>
            <a:r>
              <a:rPr lang="da-DK" sz="3200" dirty="0">
                <a:solidFill>
                  <a:srgbClr val="0070C0"/>
                </a:solidFill>
              </a:rPr>
              <a:t>Kvalitativ</a:t>
            </a:r>
            <a:endParaRPr lang="da-DK" dirty="0">
              <a:solidFill>
                <a:srgbClr val="0070C0"/>
              </a:solidFill>
            </a:endParaRPr>
          </a:p>
          <a:p>
            <a:endParaRPr lang="da-DK" dirty="0"/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DC379FA-EC62-4D16-8027-199A45562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257425"/>
            <a:ext cx="5157787" cy="39322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b="1" dirty="0"/>
              <a:t>Styrke</a:t>
            </a:r>
            <a:r>
              <a:rPr lang="da-DK" dirty="0"/>
              <a:t>: </a:t>
            </a:r>
          </a:p>
          <a:p>
            <a:pPr marL="0" indent="0">
              <a:buNone/>
            </a:pPr>
            <a:r>
              <a:rPr lang="da-DK" dirty="0"/>
              <a:t>Detaljerigt. Giver forklaringer, viser menneskers motiver og forståelse af verden/samfundet. </a:t>
            </a:r>
          </a:p>
          <a:p>
            <a:pPr marL="0" indent="0">
              <a:buNone/>
            </a:pPr>
            <a:r>
              <a:rPr lang="da-DK" b="1" dirty="0"/>
              <a:t>Svaghed</a:t>
            </a:r>
            <a:r>
              <a:rPr lang="da-DK" dirty="0"/>
              <a:t>: </a:t>
            </a:r>
          </a:p>
          <a:p>
            <a:pPr marL="514350" indent="-514350">
              <a:buAutoNum type="arabicPeriod"/>
            </a:pPr>
            <a:r>
              <a:rPr lang="da-DK" dirty="0"/>
              <a:t>Repræsentativitet – 5 interviews med ældre om deres livsvilkår viser ikke alle ældres livsvilkår. </a:t>
            </a:r>
          </a:p>
          <a:p>
            <a:pPr marL="514350" indent="-514350">
              <a:buAutoNum type="arabicPeriod"/>
            </a:pPr>
            <a:r>
              <a:rPr lang="da-DK" dirty="0"/>
              <a:t>Spørgeteknik m.v. – intervieweren kan komme til at påvirke interviewpersoner i en retning som gør resultatet mindre troværdigt</a:t>
            </a:r>
          </a:p>
          <a:p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E6744E7-7DD1-4096-9CD6-6537623D33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69024" y="1433513"/>
            <a:ext cx="5183188" cy="823912"/>
          </a:xfrm>
        </p:spPr>
        <p:txBody>
          <a:bodyPr>
            <a:normAutofit/>
          </a:bodyPr>
          <a:lstStyle/>
          <a:p>
            <a:r>
              <a:rPr lang="da-DK" sz="3200" dirty="0">
                <a:solidFill>
                  <a:srgbClr val="0070C0"/>
                </a:solidFill>
              </a:rPr>
              <a:t>Kvantitativ</a:t>
            </a:r>
            <a:endParaRPr lang="da-DK" dirty="0">
              <a:solidFill>
                <a:srgbClr val="0070C0"/>
              </a:solidFill>
            </a:endParaRPr>
          </a:p>
          <a:p>
            <a:endParaRPr lang="da-DK" dirty="0"/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BB94F3FB-8738-493D-AD69-25B4929E00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69024" y="2257424"/>
            <a:ext cx="5183188" cy="412432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da-DK" b="1" dirty="0"/>
              <a:t>Styrke:</a:t>
            </a:r>
          </a:p>
          <a:p>
            <a:pPr marL="514350" indent="-514350">
              <a:buAutoNum type="arabicPeriod"/>
            </a:pPr>
            <a:r>
              <a:rPr lang="da-DK" dirty="0"/>
              <a:t>Bredde. Kan vise en hel befolknings holdninger, ønsker m.v. </a:t>
            </a:r>
          </a:p>
          <a:p>
            <a:pPr marL="514350" indent="-514350">
              <a:buAutoNum type="arabicPeriod"/>
            </a:pPr>
            <a:r>
              <a:rPr lang="da-DK" dirty="0"/>
              <a:t>Beregning/præsentation. Kan regnes på, præsenteres i grafer m.v. </a:t>
            </a:r>
          </a:p>
          <a:p>
            <a:pPr marL="0" indent="0">
              <a:buNone/>
            </a:pPr>
            <a:r>
              <a:rPr lang="da-DK" b="1" dirty="0"/>
              <a:t>Svaghed:</a:t>
            </a:r>
          </a:p>
          <a:p>
            <a:pPr marL="514350" indent="-514350">
              <a:buAutoNum type="arabicPeriod"/>
            </a:pPr>
            <a:r>
              <a:rPr lang="da-DK" dirty="0"/>
              <a:t>Overfladisk. Tallene giver ikke forklaringer i sig selv.</a:t>
            </a:r>
          </a:p>
          <a:p>
            <a:pPr marL="514350" indent="-514350">
              <a:buAutoNum type="arabicPeriod"/>
            </a:pPr>
            <a:r>
              <a:rPr lang="da-DK" dirty="0"/>
              <a:t>Fejlslutninger. Det skal overvejes nøje hvad der kan konkluderes på tallene – og hvad der ikke kan konkluderes  </a:t>
            </a:r>
          </a:p>
        </p:txBody>
      </p:sp>
      <p:sp>
        <p:nvSpPr>
          <p:cNvPr id="7" name="Pil: højre 6">
            <a:extLst>
              <a:ext uri="{FF2B5EF4-FFF2-40B4-BE49-F238E27FC236}">
                <a16:creationId xmlns:a16="http://schemas.microsoft.com/office/drawing/2014/main" id="{B4EDF29A-F3BC-47CD-AD37-88AD6B5AEEE6}"/>
              </a:ext>
            </a:extLst>
          </p:cNvPr>
          <p:cNvSpPr/>
          <p:nvPr/>
        </p:nvSpPr>
        <p:spPr>
          <a:xfrm rot="8904067">
            <a:off x="9226289" y="1259177"/>
            <a:ext cx="966952" cy="63524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8" name="Tekstfelt 7">
            <a:extLst>
              <a:ext uri="{FF2B5EF4-FFF2-40B4-BE49-F238E27FC236}">
                <a16:creationId xmlns:a16="http://schemas.microsoft.com/office/drawing/2014/main" id="{E075A631-B2F7-4456-B720-5977A27B18ED}"/>
              </a:ext>
            </a:extLst>
          </p:cNvPr>
          <p:cNvSpPr txBox="1"/>
          <p:nvPr/>
        </p:nvSpPr>
        <p:spPr>
          <a:xfrm>
            <a:off x="8901145" y="429737"/>
            <a:ext cx="2773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Brug dette til at definere din empiri. Vær konkret!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7B7E054E-708D-718A-425D-936DC65B8770}"/>
              </a:ext>
            </a:extLst>
          </p:cNvPr>
          <p:cNvSpPr txBox="1"/>
          <p:nvPr/>
        </p:nvSpPr>
        <p:spPr>
          <a:xfrm>
            <a:off x="3418681" y="3119257"/>
            <a:ext cx="5378695" cy="2308324"/>
          </a:xfrm>
          <a:prstGeom prst="rect">
            <a:avLst/>
          </a:prstGeom>
          <a:solidFill>
            <a:srgbClr val="92D050"/>
          </a:solidFill>
          <a:ln w="222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a-DK" sz="2400" b="1" dirty="0"/>
              <a:t>Metodetriangulering</a:t>
            </a:r>
            <a:r>
              <a:rPr lang="da-DK" sz="2400" dirty="0"/>
              <a:t>: Brug begge typer metoder til at få bedre, mere præcise og mere repræsentative svar. </a:t>
            </a:r>
          </a:p>
          <a:p>
            <a:r>
              <a:rPr lang="da-DK" sz="2400" dirty="0" err="1"/>
              <a:t>F.eks</a:t>
            </a:r>
            <a:r>
              <a:rPr lang="da-DK" sz="2400" dirty="0"/>
              <a:t> en statistik om hvordan vælgere har stemt + kvalitative interviews for at forstå et valgresultat</a:t>
            </a:r>
          </a:p>
        </p:txBody>
      </p:sp>
    </p:spTree>
    <p:extLst>
      <p:ext uri="{BB962C8B-B14F-4D97-AF65-F5344CB8AC3E}">
        <p14:creationId xmlns:p14="http://schemas.microsoft.com/office/powerpoint/2010/main" val="194308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3970</TotalTime>
  <Words>1576</Words>
  <Application>Microsoft Office PowerPoint</Application>
  <PresentationFormat>Widescreen</PresentationFormat>
  <Paragraphs>120</Paragraphs>
  <Slides>18</Slides>
  <Notes>0</Notes>
  <HiddenSlides>1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18</vt:i4>
      </vt:variant>
    </vt:vector>
  </HeadingPairs>
  <TitlesOfParts>
    <vt:vector size="22" baseType="lpstr">
      <vt:lpstr>Arial</vt:lpstr>
      <vt:lpstr>Calibri</vt:lpstr>
      <vt:lpstr>Calibri Light</vt:lpstr>
      <vt:lpstr>Office-tema</vt:lpstr>
      <vt:lpstr>Samfundsfaglig metode og videnskabsteori</vt:lpstr>
      <vt:lpstr>Indholdet i dag</vt:lpstr>
      <vt:lpstr>Hvorfor skal vi lære om metode og videnskabsteori? </vt:lpstr>
      <vt:lpstr>Om faget Samfundsfag</vt:lpstr>
      <vt:lpstr>Begreber, modeller og teorier</vt:lpstr>
      <vt:lpstr>PowerPoint-præsentation</vt:lpstr>
      <vt:lpstr>Empiri </vt:lpstr>
      <vt:lpstr>Samfundsfaglig Empiri</vt:lpstr>
      <vt:lpstr>Styrker og svagheder ved empirien</vt:lpstr>
      <vt:lpstr>Komparativ metode</vt:lpstr>
      <vt:lpstr>Basal videnskabsteori i samfundsfag - indhold</vt:lpstr>
      <vt:lpstr>Videnskabelig basismodel</vt:lpstr>
      <vt:lpstr>Positivisme og hermeneutik</vt:lpstr>
      <vt:lpstr>Hvordan hænger forskning og ideologi sammen?</vt:lpstr>
      <vt:lpstr>Videnskabsteori som baggrund for teori</vt:lpstr>
      <vt:lpstr>Rational choice</vt:lpstr>
      <vt:lpstr>Kritisk teori</vt:lpstr>
      <vt:lpstr>Social- konstruktivisme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Samfundsfaglig metode</dc:title>
  <dc:creator>Morten Vinther</dc:creator>
  <cp:lastModifiedBy>Morten</cp:lastModifiedBy>
  <cp:revision>10</cp:revision>
  <dcterms:created xsi:type="dcterms:W3CDTF">2022-01-16T18:57:52Z</dcterms:created>
  <dcterms:modified xsi:type="dcterms:W3CDTF">2024-02-19T08:22:16Z</dcterms:modified>
</cp:coreProperties>
</file>